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1"/>
  </p:notesMasterIdLst>
  <p:sldIdLst>
    <p:sldId id="256" r:id="rId2"/>
    <p:sldId id="273" r:id="rId3"/>
    <p:sldId id="272" r:id="rId4"/>
    <p:sldId id="257" r:id="rId5"/>
    <p:sldId id="258" r:id="rId6"/>
    <p:sldId id="259" r:id="rId7"/>
    <p:sldId id="260" r:id="rId8"/>
    <p:sldId id="262" r:id="rId9"/>
    <p:sldId id="263" r:id="rId10"/>
    <p:sldId id="270" r:id="rId11"/>
    <p:sldId id="271" r:id="rId12"/>
    <p:sldId id="264" r:id="rId13"/>
    <p:sldId id="265" r:id="rId14"/>
    <p:sldId id="266" r:id="rId15"/>
    <p:sldId id="267" r:id="rId16"/>
    <p:sldId id="274" r:id="rId17"/>
    <p:sldId id="268" r:id="rId18"/>
    <p:sldId id="269" r:id="rId19"/>
    <p:sldId id="275"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0EACE3D-890E-44CA-A82D-66DB735324C9}">
          <p14:sldIdLst>
            <p14:sldId id="256"/>
          </p14:sldIdLst>
        </p14:section>
        <p14:section name="Summary Section" id="{F35824E6-89B4-4677-96C7-A50617488B1F}">
          <p14:sldIdLst>
            <p14:sldId id="273"/>
          </p14:sldIdLst>
        </p14:section>
        <p14:section name="Task4.2" id="{C599CFFE-760B-455B-BAD4-70ABA0B26942}">
          <p14:sldIdLst>
            <p14:sldId id="272"/>
            <p14:sldId id="257"/>
            <p14:sldId id="258"/>
            <p14:sldId id="259"/>
            <p14:sldId id="260"/>
            <p14:sldId id="262"/>
            <p14:sldId id="263"/>
            <p14:sldId id="270"/>
            <p14:sldId id="271"/>
          </p14:sldIdLst>
        </p14:section>
        <p14:section name="Task4.1" id="{3321F1C1-FBA2-47DB-8F0C-DEDDCBBB64AA}">
          <p14:sldIdLst>
            <p14:sldId id="264"/>
            <p14:sldId id="265"/>
            <p14:sldId id="266"/>
            <p14:sldId id="267"/>
            <p14:sldId id="274"/>
          </p14:sldIdLst>
        </p14:section>
        <p14:section name="Collaboration" id="{83215A1E-A6A1-4726-BB8D-E6DE02584238}">
          <p14:sldIdLst>
            <p14:sldId id="268"/>
            <p14:sldId id="269"/>
            <p14:sldId id="27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7530" autoAdjust="0"/>
  </p:normalViewPr>
  <p:slideViewPr>
    <p:cSldViewPr snapToGrid="0">
      <p:cViewPr varScale="1">
        <p:scale>
          <a:sx n="97" d="100"/>
          <a:sy n="97" d="100"/>
        </p:scale>
        <p:origin x="1074"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5256DEA-69DB-404E-95C8-2E072F7E06C3}" type="datetimeFigureOut">
              <a:rPr lang="en-US" smtClean="0"/>
              <a:t>12/20/2024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25BE32-22D3-47B9-B4FF-C3E316590488}" type="slidenum">
              <a:rPr lang="en-US" smtClean="0"/>
              <a:t>‹#›</a:t>
            </a:fld>
            <a:endParaRPr lang="en-US"/>
          </a:p>
        </p:txBody>
      </p:sp>
    </p:spTree>
    <p:extLst>
      <p:ext uri="{BB962C8B-B14F-4D97-AF65-F5344CB8AC3E}">
        <p14:creationId xmlns:p14="http://schemas.microsoft.com/office/powerpoint/2010/main" val="30784724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github.com/desmond-lartey/BonaireWebMap/tree/Fires/Codes"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u="sng" dirty="0">
                <a:solidFill>
                  <a:srgbClr val="1967D2"/>
                </a:solidFill>
                <a:effectLst/>
                <a:latin typeface="Roboto" panose="02000000000000000000" pitchFamily="2" charset="0"/>
                <a:hlinkClick r:id="rId3"/>
              </a:rPr>
              <a:t>https://github.com/desmond-lartey/BonaireWebMap/tree/Fires/Codes</a:t>
            </a:r>
            <a:endParaRPr lang="en-US" dirty="0"/>
          </a:p>
        </p:txBody>
      </p:sp>
      <p:sp>
        <p:nvSpPr>
          <p:cNvPr id="4" name="Slide Number Placeholder 3"/>
          <p:cNvSpPr>
            <a:spLocks noGrp="1"/>
          </p:cNvSpPr>
          <p:nvPr>
            <p:ph type="sldNum" sz="quarter" idx="5"/>
          </p:nvPr>
        </p:nvSpPr>
        <p:spPr/>
        <p:txBody>
          <a:bodyPr/>
          <a:lstStyle/>
          <a:p>
            <a:fld id="{0A25BE32-22D3-47B9-B4FF-C3E316590488}" type="slidenum">
              <a:rPr lang="en-US" smtClean="0"/>
              <a:t>5</a:t>
            </a:fld>
            <a:endParaRPr lang="en-US"/>
          </a:p>
        </p:txBody>
      </p:sp>
    </p:spTree>
    <p:extLst>
      <p:ext uri="{BB962C8B-B14F-4D97-AF65-F5344CB8AC3E}">
        <p14:creationId xmlns:p14="http://schemas.microsoft.com/office/powerpoint/2010/main" val="5048799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7313F2-B751-758B-4DAB-E3E0BDD0263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BFE1A78-D59B-8A74-5D67-B4FD3083C02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A0379E1-BA76-A700-5396-8BD1000DAF7F}"/>
              </a:ext>
            </a:extLst>
          </p:cNvPr>
          <p:cNvSpPr>
            <a:spLocks noGrp="1"/>
          </p:cNvSpPr>
          <p:nvPr>
            <p:ph type="dt" sz="half" idx="10"/>
          </p:nvPr>
        </p:nvSpPr>
        <p:spPr/>
        <p:txBody>
          <a:bodyPr/>
          <a:lstStyle/>
          <a:p>
            <a:fld id="{E9B0AA76-A66F-4E25-A0B4-5786EA40BE4F}" type="datetimeFigureOut">
              <a:rPr lang="en-US" smtClean="0"/>
              <a:t>12/20/2024</a:t>
            </a:fld>
            <a:endParaRPr lang="en-US"/>
          </a:p>
        </p:txBody>
      </p:sp>
      <p:sp>
        <p:nvSpPr>
          <p:cNvPr id="5" name="Footer Placeholder 4">
            <a:extLst>
              <a:ext uri="{FF2B5EF4-FFF2-40B4-BE49-F238E27FC236}">
                <a16:creationId xmlns:a16="http://schemas.microsoft.com/office/drawing/2014/main" id="{BAEE9908-9573-5CAE-5036-90A9D3CAA7C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0466418-0572-4D59-1B0D-7B3B21AF3846}"/>
              </a:ext>
            </a:extLst>
          </p:cNvPr>
          <p:cNvSpPr>
            <a:spLocks noGrp="1"/>
          </p:cNvSpPr>
          <p:nvPr>
            <p:ph type="sldNum" sz="quarter" idx="12"/>
          </p:nvPr>
        </p:nvSpPr>
        <p:spPr/>
        <p:txBody>
          <a:bodyPr/>
          <a:lstStyle/>
          <a:p>
            <a:fld id="{46C9DF28-E2E1-42C3-8900-8B2CDB5E8379}" type="slidenum">
              <a:rPr lang="en-US" smtClean="0"/>
              <a:t>‹#›</a:t>
            </a:fld>
            <a:endParaRPr lang="en-US"/>
          </a:p>
        </p:txBody>
      </p:sp>
    </p:spTree>
    <p:extLst>
      <p:ext uri="{BB962C8B-B14F-4D97-AF65-F5344CB8AC3E}">
        <p14:creationId xmlns:p14="http://schemas.microsoft.com/office/powerpoint/2010/main" val="25578200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DFBF5A-C2E4-DA0F-9739-6CBA6A4AF7E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A642157-6680-0D1B-E285-A9A38FF88B7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3F60D7C-5FA3-49CF-3C0D-C90984F8B68A}"/>
              </a:ext>
            </a:extLst>
          </p:cNvPr>
          <p:cNvSpPr>
            <a:spLocks noGrp="1"/>
          </p:cNvSpPr>
          <p:nvPr>
            <p:ph type="dt" sz="half" idx="10"/>
          </p:nvPr>
        </p:nvSpPr>
        <p:spPr/>
        <p:txBody>
          <a:bodyPr/>
          <a:lstStyle/>
          <a:p>
            <a:fld id="{E9B0AA76-A66F-4E25-A0B4-5786EA40BE4F}" type="datetimeFigureOut">
              <a:rPr lang="en-US" smtClean="0"/>
              <a:t>12/20/2024</a:t>
            </a:fld>
            <a:endParaRPr lang="en-US"/>
          </a:p>
        </p:txBody>
      </p:sp>
      <p:sp>
        <p:nvSpPr>
          <p:cNvPr id="5" name="Footer Placeholder 4">
            <a:extLst>
              <a:ext uri="{FF2B5EF4-FFF2-40B4-BE49-F238E27FC236}">
                <a16:creationId xmlns:a16="http://schemas.microsoft.com/office/drawing/2014/main" id="{7FD53AE8-A5D4-FB32-EBC0-2108134B442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C374AE-871C-D0F7-3DEB-C30B9F3121C4}"/>
              </a:ext>
            </a:extLst>
          </p:cNvPr>
          <p:cNvSpPr>
            <a:spLocks noGrp="1"/>
          </p:cNvSpPr>
          <p:nvPr>
            <p:ph type="sldNum" sz="quarter" idx="12"/>
          </p:nvPr>
        </p:nvSpPr>
        <p:spPr/>
        <p:txBody>
          <a:bodyPr/>
          <a:lstStyle/>
          <a:p>
            <a:fld id="{46C9DF28-E2E1-42C3-8900-8B2CDB5E8379}" type="slidenum">
              <a:rPr lang="en-US" smtClean="0"/>
              <a:t>‹#›</a:t>
            </a:fld>
            <a:endParaRPr lang="en-US"/>
          </a:p>
        </p:txBody>
      </p:sp>
    </p:spTree>
    <p:extLst>
      <p:ext uri="{BB962C8B-B14F-4D97-AF65-F5344CB8AC3E}">
        <p14:creationId xmlns:p14="http://schemas.microsoft.com/office/powerpoint/2010/main" val="5289406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900871E-D119-4EC2-4068-67285428614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9AFB7F8-BE86-F3D2-F298-235A688DBA4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B36F130-C0BF-0CD0-D0C0-C67C08FE65D2}"/>
              </a:ext>
            </a:extLst>
          </p:cNvPr>
          <p:cNvSpPr>
            <a:spLocks noGrp="1"/>
          </p:cNvSpPr>
          <p:nvPr>
            <p:ph type="dt" sz="half" idx="10"/>
          </p:nvPr>
        </p:nvSpPr>
        <p:spPr/>
        <p:txBody>
          <a:bodyPr/>
          <a:lstStyle/>
          <a:p>
            <a:fld id="{E9B0AA76-A66F-4E25-A0B4-5786EA40BE4F}" type="datetimeFigureOut">
              <a:rPr lang="en-US" smtClean="0"/>
              <a:t>12/20/2024</a:t>
            </a:fld>
            <a:endParaRPr lang="en-US"/>
          </a:p>
        </p:txBody>
      </p:sp>
      <p:sp>
        <p:nvSpPr>
          <p:cNvPr id="5" name="Footer Placeholder 4">
            <a:extLst>
              <a:ext uri="{FF2B5EF4-FFF2-40B4-BE49-F238E27FC236}">
                <a16:creationId xmlns:a16="http://schemas.microsoft.com/office/drawing/2014/main" id="{31144AB8-5307-EB66-F8EA-5CC296F8118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193DCDE-1313-2311-5826-563735125540}"/>
              </a:ext>
            </a:extLst>
          </p:cNvPr>
          <p:cNvSpPr>
            <a:spLocks noGrp="1"/>
          </p:cNvSpPr>
          <p:nvPr>
            <p:ph type="sldNum" sz="quarter" idx="12"/>
          </p:nvPr>
        </p:nvSpPr>
        <p:spPr/>
        <p:txBody>
          <a:bodyPr/>
          <a:lstStyle/>
          <a:p>
            <a:fld id="{46C9DF28-E2E1-42C3-8900-8B2CDB5E8379}" type="slidenum">
              <a:rPr lang="en-US" smtClean="0"/>
              <a:t>‹#›</a:t>
            </a:fld>
            <a:endParaRPr lang="en-US"/>
          </a:p>
        </p:txBody>
      </p:sp>
    </p:spTree>
    <p:extLst>
      <p:ext uri="{BB962C8B-B14F-4D97-AF65-F5344CB8AC3E}">
        <p14:creationId xmlns:p14="http://schemas.microsoft.com/office/powerpoint/2010/main" val="21355991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6C3984-6D87-CDF6-8004-0A865FC37CE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313C8B0-80EE-BF1B-2939-92AAA90BC6B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48576E5-1A33-C832-737F-3F32F6D10E65}"/>
              </a:ext>
            </a:extLst>
          </p:cNvPr>
          <p:cNvSpPr>
            <a:spLocks noGrp="1"/>
          </p:cNvSpPr>
          <p:nvPr>
            <p:ph type="dt" sz="half" idx="10"/>
          </p:nvPr>
        </p:nvSpPr>
        <p:spPr/>
        <p:txBody>
          <a:bodyPr/>
          <a:lstStyle/>
          <a:p>
            <a:fld id="{E9B0AA76-A66F-4E25-A0B4-5786EA40BE4F}" type="datetimeFigureOut">
              <a:rPr lang="en-US" smtClean="0"/>
              <a:t>12/20/2024</a:t>
            </a:fld>
            <a:endParaRPr lang="en-US"/>
          </a:p>
        </p:txBody>
      </p:sp>
      <p:sp>
        <p:nvSpPr>
          <p:cNvPr id="5" name="Footer Placeholder 4">
            <a:extLst>
              <a:ext uri="{FF2B5EF4-FFF2-40B4-BE49-F238E27FC236}">
                <a16:creationId xmlns:a16="http://schemas.microsoft.com/office/drawing/2014/main" id="{ABBA5F85-6736-330E-4B2D-FFC1C371E85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26831A3-5726-054E-4766-48EC7069E6CB}"/>
              </a:ext>
            </a:extLst>
          </p:cNvPr>
          <p:cNvSpPr>
            <a:spLocks noGrp="1"/>
          </p:cNvSpPr>
          <p:nvPr>
            <p:ph type="sldNum" sz="quarter" idx="12"/>
          </p:nvPr>
        </p:nvSpPr>
        <p:spPr/>
        <p:txBody>
          <a:bodyPr/>
          <a:lstStyle/>
          <a:p>
            <a:fld id="{46C9DF28-E2E1-42C3-8900-8B2CDB5E8379}" type="slidenum">
              <a:rPr lang="en-US" smtClean="0"/>
              <a:t>‹#›</a:t>
            </a:fld>
            <a:endParaRPr lang="en-US"/>
          </a:p>
        </p:txBody>
      </p:sp>
    </p:spTree>
    <p:extLst>
      <p:ext uri="{BB962C8B-B14F-4D97-AF65-F5344CB8AC3E}">
        <p14:creationId xmlns:p14="http://schemas.microsoft.com/office/powerpoint/2010/main" val="6582001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58E3C5-7367-76A3-CB85-0DE559D359A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0CC0AD7-8FA3-C120-B326-FFE10F12F480}"/>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188089C-B5CD-68DE-11C4-FA5770FE24F6}"/>
              </a:ext>
            </a:extLst>
          </p:cNvPr>
          <p:cNvSpPr>
            <a:spLocks noGrp="1"/>
          </p:cNvSpPr>
          <p:nvPr>
            <p:ph type="dt" sz="half" idx="10"/>
          </p:nvPr>
        </p:nvSpPr>
        <p:spPr/>
        <p:txBody>
          <a:bodyPr/>
          <a:lstStyle/>
          <a:p>
            <a:fld id="{E9B0AA76-A66F-4E25-A0B4-5786EA40BE4F}" type="datetimeFigureOut">
              <a:rPr lang="en-US" smtClean="0"/>
              <a:t>12/20/2024</a:t>
            </a:fld>
            <a:endParaRPr lang="en-US"/>
          </a:p>
        </p:txBody>
      </p:sp>
      <p:sp>
        <p:nvSpPr>
          <p:cNvPr id="5" name="Footer Placeholder 4">
            <a:extLst>
              <a:ext uri="{FF2B5EF4-FFF2-40B4-BE49-F238E27FC236}">
                <a16:creationId xmlns:a16="http://schemas.microsoft.com/office/drawing/2014/main" id="{A6FF5409-635F-EFB4-378D-53ACF7CD8AE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BE576B3-D083-5A81-4B0E-45675CE7D20C}"/>
              </a:ext>
            </a:extLst>
          </p:cNvPr>
          <p:cNvSpPr>
            <a:spLocks noGrp="1"/>
          </p:cNvSpPr>
          <p:nvPr>
            <p:ph type="sldNum" sz="quarter" idx="12"/>
          </p:nvPr>
        </p:nvSpPr>
        <p:spPr/>
        <p:txBody>
          <a:bodyPr/>
          <a:lstStyle/>
          <a:p>
            <a:fld id="{46C9DF28-E2E1-42C3-8900-8B2CDB5E8379}" type="slidenum">
              <a:rPr lang="en-US" smtClean="0"/>
              <a:t>‹#›</a:t>
            </a:fld>
            <a:endParaRPr lang="en-US"/>
          </a:p>
        </p:txBody>
      </p:sp>
    </p:spTree>
    <p:extLst>
      <p:ext uri="{BB962C8B-B14F-4D97-AF65-F5344CB8AC3E}">
        <p14:creationId xmlns:p14="http://schemas.microsoft.com/office/powerpoint/2010/main" val="16510359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454C6C-BD84-C8DB-EEFB-6E0464B1165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24533C3-65C5-4F6B-DB85-F3E18DD8E53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EC80BB8-D5BC-7C3F-BADD-A286FE68EBF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AA48AD5-AA51-D536-05B6-F57BF50A95A1}"/>
              </a:ext>
            </a:extLst>
          </p:cNvPr>
          <p:cNvSpPr>
            <a:spLocks noGrp="1"/>
          </p:cNvSpPr>
          <p:nvPr>
            <p:ph type="dt" sz="half" idx="10"/>
          </p:nvPr>
        </p:nvSpPr>
        <p:spPr/>
        <p:txBody>
          <a:bodyPr/>
          <a:lstStyle/>
          <a:p>
            <a:fld id="{E9B0AA76-A66F-4E25-A0B4-5786EA40BE4F}" type="datetimeFigureOut">
              <a:rPr lang="en-US" smtClean="0"/>
              <a:t>12/20/2024</a:t>
            </a:fld>
            <a:endParaRPr lang="en-US"/>
          </a:p>
        </p:txBody>
      </p:sp>
      <p:sp>
        <p:nvSpPr>
          <p:cNvPr id="6" name="Footer Placeholder 5">
            <a:extLst>
              <a:ext uri="{FF2B5EF4-FFF2-40B4-BE49-F238E27FC236}">
                <a16:creationId xmlns:a16="http://schemas.microsoft.com/office/drawing/2014/main" id="{02DFADF1-72C2-E7BD-F728-FD0D7C7F219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5755400-5502-A759-20E1-4B4B2EEF9EE7}"/>
              </a:ext>
            </a:extLst>
          </p:cNvPr>
          <p:cNvSpPr>
            <a:spLocks noGrp="1"/>
          </p:cNvSpPr>
          <p:nvPr>
            <p:ph type="sldNum" sz="quarter" idx="12"/>
          </p:nvPr>
        </p:nvSpPr>
        <p:spPr/>
        <p:txBody>
          <a:bodyPr/>
          <a:lstStyle/>
          <a:p>
            <a:fld id="{46C9DF28-E2E1-42C3-8900-8B2CDB5E8379}" type="slidenum">
              <a:rPr lang="en-US" smtClean="0"/>
              <a:t>‹#›</a:t>
            </a:fld>
            <a:endParaRPr lang="en-US"/>
          </a:p>
        </p:txBody>
      </p:sp>
    </p:spTree>
    <p:extLst>
      <p:ext uri="{BB962C8B-B14F-4D97-AF65-F5344CB8AC3E}">
        <p14:creationId xmlns:p14="http://schemas.microsoft.com/office/powerpoint/2010/main" val="20033352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2AA10D-9A4A-9D61-4A33-0F1B0D2468E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85DB5B4-B608-5679-2216-51F6A548E50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F10728A-2CC7-A4A7-ECB3-8EFE62D8E28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8CDE4FD-CEFB-F676-F902-7AA1E8A82D3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FB1CAE2-073F-0090-1C7A-BBE4AA10F9F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B87351C-E082-D15D-7AD1-3189850AF00E}"/>
              </a:ext>
            </a:extLst>
          </p:cNvPr>
          <p:cNvSpPr>
            <a:spLocks noGrp="1"/>
          </p:cNvSpPr>
          <p:nvPr>
            <p:ph type="dt" sz="half" idx="10"/>
          </p:nvPr>
        </p:nvSpPr>
        <p:spPr/>
        <p:txBody>
          <a:bodyPr/>
          <a:lstStyle/>
          <a:p>
            <a:fld id="{E9B0AA76-A66F-4E25-A0B4-5786EA40BE4F}" type="datetimeFigureOut">
              <a:rPr lang="en-US" smtClean="0"/>
              <a:t>12/20/2024</a:t>
            </a:fld>
            <a:endParaRPr lang="en-US"/>
          </a:p>
        </p:txBody>
      </p:sp>
      <p:sp>
        <p:nvSpPr>
          <p:cNvPr id="8" name="Footer Placeholder 7">
            <a:extLst>
              <a:ext uri="{FF2B5EF4-FFF2-40B4-BE49-F238E27FC236}">
                <a16:creationId xmlns:a16="http://schemas.microsoft.com/office/drawing/2014/main" id="{5A2AA58D-EFB4-5B72-7D90-CAC6CB6C823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B4F6F39-E9DF-386A-860E-11514A905854}"/>
              </a:ext>
            </a:extLst>
          </p:cNvPr>
          <p:cNvSpPr>
            <a:spLocks noGrp="1"/>
          </p:cNvSpPr>
          <p:nvPr>
            <p:ph type="sldNum" sz="quarter" idx="12"/>
          </p:nvPr>
        </p:nvSpPr>
        <p:spPr/>
        <p:txBody>
          <a:bodyPr/>
          <a:lstStyle/>
          <a:p>
            <a:fld id="{46C9DF28-E2E1-42C3-8900-8B2CDB5E8379}" type="slidenum">
              <a:rPr lang="en-US" smtClean="0"/>
              <a:t>‹#›</a:t>
            </a:fld>
            <a:endParaRPr lang="en-US"/>
          </a:p>
        </p:txBody>
      </p:sp>
    </p:spTree>
    <p:extLst>
      <p:ext uri="{BB962C8B-B14F-4D97-AF65-F5344CB8AC3E}">
        <p14:creationId xmlns:p14="http://schemas.microsoft.com/office/powerpoint/2010/main" val="41106749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27C91B-45BB-C8FB-5C9C-BED63755CDA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72E7A68-4FF3-79E6-CA69-09A3C7765A35}"/>
              </a:ext>
            </a:extLst>
          </p:cNvPr>
          <p:cNvSpPr>
            <a:spLocks noGrp="1"/>
          </p:cNvSpPr>
          <p:nvPr>
            <p:ph type="dt" sz="half" idx="10"/>
          </p:nvPr>
        </p:nvSpPr>
        <p:spPr/>
        <p:txBody>
          <a:bodyPr/>
          <a:lstStyle/>
          <a:p>
            <a:fld id="{E9B0AA76-A66F-4E25-A0B4-5786EA40BE4F}" type="datetimeFigureOut">
              <a:rPr lang="en-US" smtClean="0"/>
              <a:t>12/20/2024</a:t>
            </a:fld>
            <a:endParaRPr lang="en-US"/>
          </a:p>
        </p:txBody>
      </p:sp>
      <p:sp>
        <p:nvSpPr>
          <p:cNvPr id="4" name="Footer Placeholder 3">
            <a:extLst>
              <a:ext uri="{FF2B5EF4-FFF2-40B4-BE49-F238E27FC236}">
                <a16:creationId xmlns:a16="http://schemas.microsoft.com/office/drawing/2014/main" id="{A31463A1-7372-DC41-757E-35B733AB8EF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44E2717-2992-79BD-EF45-B4AA73684660}"/>
              </a:ext>
            </a:extLst>
          </p:cNvPr>
          <p:cNvSpPr>
            <a:spLocks noGrp="1"/>
          </p:cNvSpPr>
          <p:nvPr>
            <p:ph type="sldNum" sz="quarter" idx="12"/>
          </p:nvPr>
        </p:nvSpPr>
        <p:spPr/>
        <p:txBody>
          <a:bodyPr/>
          <a:lstStyle/>
          <a:p>
            <a:fld id="{46C9DF28-E2E1-42C3-8900-8B2CDB5E8379}" type="slidenum">
              <a:rPr lang="en-US" smtClean="0"/>
              <a:t>‹#›</a:t>
            </a:fld>
            <a:endParaRPr lang="en-US"/>
          </a:p>
        </p:txBody>
      </p:sp>
    </p:spTree>
    <p:extLst>
      <p:ext uri="{BB962C8B-B14F-4D97-AF65-F5344CB8AC3E}">
        <p14:creationId xmlns:p14="http://schemas.microsoft.com/office/powerpoint/2010/main" val="42320589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3A806B8-AB5A-B61C-B90F-1831B92109AD}"/>
              </a:ext>
            </a:extLst>
          </p:cNvPr>
          <p:cNvSpPr>
            <a:spLocks noGrp="1"/>
          </p:cNvSpPr>
          <p:nvPr>
            <p:ph type="dt" sz="half" idx="10"/>
          </p:nvPr>
        </p:nvSpPr>
        <p:spPr/>
        <p:txBody>
          <a:bodyPr/>
          <a:lstStyle/>
          <a:p>
            <a:fld id="{E9B0AA76-A66F-4E25-A0B4-5786EA40BE4F}" type="datetimeFigureOut">
              <a:rPr lang="en-US" smtClean="0"/>
              <a:t>12/20/2024</a:t>
            </a:fld>
            <a:endParaRPr lang="en-US"/>
          </a:p>
        </p:txBody>
      </p:sp>
      <p:sp>
        <p:nvSpPr>
          <p:cNvPr id="3" name="Footer Placeholder 2">
            <a:extLst>
              <a:ext uri="{FF2B5EF4-FFF2-40B4-BE49-F238E27FC236}">
                <a16:creationId xmlns:a16="http://schemas.microsoft.com/office/drawing/2014/main" id="{1D5419EF-E56C-24E2-AE35-7DF094DB001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707362F-830F-48EA-DA97-113E75F4BDD1}"/>
              </a:ext>
            </a:extLst>
          </p:cNvPr>
          <p:cNvSpPr>
            <a:spLocks noGrp="1"/>
          </p:cNvSpPr>
          <p:nvPr>
            <p:ph type="sldNum" sz="quarter" idx="12"/>
          </p:nvPr>
        </p:nvSpPr>
        <p:spPr/>
        <p:txBody>
          <a:bodyPr/>
          <a:lstStyle/>
          <a:p>
            <a:fld id="{46C9DF28-E2E1-42C3-8900-8B2CDB5E8379}" type="slidenum">
              <a:rPr lang="en-US" smtClean="0"/>
              <a:t>‹#›</a:t>
            </a:fld>
            <a:endParaRPr lang="en-US"/>
          </a:p>
        </p:txBody>
      </p:sp>
    </p:spTree>
    <p:extLst>
      <p:ext uri="{BB962C8B-B14F-4D97-AF65-F5344CB8AC3E}">
        <p14:creationId xmlns:p14="http://schemas.microsoft.com/office/powerpoint/2010/main" val="23945490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C86D84-ADF5-71ED-23BE-2E4CE93707E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C773E90-86A0-6573-A69B-427A3AEFF79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031720D-C85C-4120-BAA5-3054D6E822D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26706A5-35DD-BA5F-867D-8E0DF893077C}"/>
              </a:ext>
            </a:extLst>
          </p:cNvPr>
          <p:cNvSpPr>
            <a:spLocks noGrp="1"/>
          </p:cNvSpPr>
          <p:nvPr>
            <p:ph type="dt" sz="half" idx="10"/>
          </p:nvPr>
        </p:nvSpPr>
        <p:spPr/>
        <p:txBody>
          <a:bodyPr/>
          <a:lstStyle/>
          <a:p>
            <a:fld id="{E9B0AA76-A66F-4E25-A0B4-5786EA40BE4F}" type="datetimeFigureOut">
              <a:rPr lang="en-US" smtClean="0"/>
              <a:t>12/20/2024</a:t>
            </a:fld>
            <a:endParaRPr lang="en-US"/>
          </a:p>
        </p:txBody>
      </p:sp>
      <p:sp>
        <p:nvSpPr>
          <p:cNvPr id="6" name="Footer Placeholder 5">
            <a:extLst>
              <a:ext uri="{FF2B5EF4-FFF2-40B4-BE49-F238E27FC236}">
                <a16:creationId xmlns:a16="http://schemas.microsoft.com/office/drawing/2014/main" id="{E2B5E6A7-4142-10FA-D7D8-E3E39CB35D2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B6615F5-6BD4-999D-D139-DB4E8CE4F066}"/>
              </a:ext>
            </a:extLst>
          </p:cNvPr>
          <p:cNvSpPr>
            <a:spLocks noGrp="1"/>
          </p:cNvSpPr>
          <p:nvPr>
            <p:ph type="sldNum" sz="quarter" idx="12"/>
          </p:nvPr>
        </p:nvSpPr>
        <p:spPr/>
        <p:txBody>
          <a:bodyPr/>
          <a:lstStyle/>
          <a:p>
            <a:fld id="{46C9DF28-E2E1-42C3-8900-8B2CDB5E8379}" type="slidenum">
              <a:rPr lang="en-US" smtClean="0"/>
              <a:t>‹#›</a:t>
            </a:fld>
            <a:endParaRPr lang="en-US"/>
          </a:p>
        </p:txBody>
      </p:sp>
    </p:spTree>
    <p:extLst>
      <p:ext uri="{BB962C8B-B14F-4D97-AF65-F5344CB8AC3E}">
        <p14:creationId xmlns:p14="http://schemas.microsoft.com/office/powerpoint/2010/main" val="9268299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16EEC-874F-E391-E82F-22ACEB3B765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C004347-19C1-007D-62B8-B8939193510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48166FD-3811-448F-0045-35E43DEE301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88280D1-0D3C-ADAF-1EAF-B0A13B603E7A}"/>
              </a:ext>
            </a:extLst>
          </p:cNvPr>
          <p:cNvSpPr>
            <a:spLocks noGrp="1"/>
          </p:cNvSpPr>
          <p:nvPr>
            <p:ph type="dt" sz="half" idx="10"/>
          </p:nvPr>
        </p:nvSpPr>
        <p:spPr/>
        <p:txBody>
          <a:bodyPr/>
          <a:lstStyle/>
          <a:p>
            <a:fld id="{E9B0AA76-A66F-4E25-A0B4-5786EA40BE4F}" type="datetimeFigureOut">
              <a:rPr lang="en-US" smtClean="0"/>
              <a:t>12/20/2024</a:t>
            </a:fld>
            <a:endParaRPr lang="en-US"/>
          </a:p>
        </p:txBody>
      </p:sp>
      <p:sp>
        <p:nvSpPr>
          <p:cNvPr id="6" name="Footer Placeholder 5">
            <a:extLst>
              <a:ext uri="{FF2B5EF4-FFF2-40B4-BE49-F238E27FC236}">
                <a16:creationId xmlns:a16="http://schemas.microsoft.com/office/drawing/2014/main" id="{32BDDE8D-EAFF-9B7A-49EB-5B119DA8ED7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3A57688-2481-A36F-73A1-964609803FB8}"/>
              </a:ext>
            </a:extLst>
          </p:cNvPr>
          <p:cNvSpPr>
            <a:spLocks noGrp="1"/>
          </p:cNvSpPr>
          <p:nvPr>
            <p:ph type="sldNum" sz="quarter" idx="12"/>
          </p:nvPr>
        </p:nvSpPr>
        <p:spPr/>
        <p:txBody>
          <a:bodyPr/>
          <a:lstStyle/>
          <a:p>
            <a:fld id="{46C9DF28-E2E1-42C3-8900-8B2CDB5E8379}" type="slidenum">
              <a:rPr lang="en-US" smtClean="0"/>
              <a:t>‹#›</a:t>
            </a:fld>
            <a:endParaRPr lang="en-US"/>
          </a:p>
        </p:txBody>
      </p:sp>
    </p:spTree>
    <p:extLst>
      <p:ext uri="{BB962C8B-B14F-4D97-AF65-F5344CB8AC3E}">
        <p14:creationId xmlns:p14="http://schemas.microsoft.com/office/powerpoint/2010/main" val="30914502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30AC5E7-E16C-30E3-9164-39BA7772E6E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9D4D87F-705C-E23C-1B9E-12EC9D6DB15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4EBE78C-5714-FE27-030A-D9D425A480B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E9B0AA76-A66F-4E25-A0B4-5786EA40BE4F}" type="datetimeFigureOut">
              <a:rPr lang="en-US" smtClean="0"/>
              <a:t>12/20/2024</a:t>
            </a:fld>
            <a:endParaRPr lang="en-US"/>
          </a:p>
        </p:txBody>
      </p:sp>
      <p:sp>
        <p:nvSpPr>
          <p:cNvPr id="5" name="Footer Placeholder 4">
            <a:extLst>
              <a:ext uri="{FF2B5EF4-FFF2-40B4-BE49-F238E27FC236}">
                <a16:creationId xmlns:a16="http://schemas.microsoft.com/office/drawing/2014/main" id="{93060E40-AAC7-A94D-B097-EDA852AAC91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3CF8D14A-C175-FD20-34C8-834D7F9D277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6C9DF28-E2E1-42C3-8900-8B2CDB5E8379}" type="slidenum">
              <a:rPr lang="en-US" smtClean="0"/>
              <a:t>‹#›</a:t>
            </a:fld>
            <a:endParaRPr lang="en-US"/>
          </a:p>
        </p:txBody>
      </p:sp>
    </p:spTree>
    <p:extLst>
      <p:ext uri="{BB962C8B-B14F-4D97-AF65-F5344CB8AC3E}">
        <p14:creationId xmlns:p14="http://schemas.microsoft.com/office/powerpoint/2010/main" val="17457092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slide" Target="slide17.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slide" Target="slide12.xml"/><Relationship Id="rId5" Type="http://schemas.openxmlformats.org/officeDocument/2006/relationships/slide" Target="slide3.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6613A7-CEE6-7BFD-9197-24AD3DDB65C0}"/>
              </a:ext>
            </a:extLst>
          </p:cNvPr>
          <p:cNvSpPr>
            <a:spLocks noGrp="1"/>
          </p:cNvSpPr>
          <p:nvPr>
            <p:ph type="ctrTitle"/>
          </p:nvPr>
        </p:nvSpPr>
        <p:spPr/>
        <p:txBody>
          <a:bodyPr/>
          <a:lstStyle/>
          <a:p>
            <a:r>
              <a:rPr lang="en-US" dirty="0"/>
              <a:t>[</a:t>
            </a:r>
            <a:r>
              <a:rPr lang="en-US" dirty="0" err="1"/>
              <a:t>DesirMED</a:t>
            </a:r>
            <a:r>
              <a:rPr lang="en-US" dirty="0"/>
              <a:t>] - WP4 - Cross update T4.1 and T4.2 </a:t>
            </a:r>
          </a:p>
        </p:txBody>
      </p:sp>
      <p:sp>
        <p:nvSpPr>
          <p:cNvPr id="3" name="Subtitle 2">
            <a:extLst>
              <a:ext uri="{FF2B5EF4-FFF2-40B4-BE49-F238E27FC236}">
                <a16:creationId xmlns:a16="http://schemas.microsoft.com/office/drawing/2014/main" id="{4A05E7BA-CEA9-C536-6867-7788D63E5D34}"/>
              </a:ext>
            </a:extLst>
          </p:cNvPr>
          <p:cNvSpPr>
            <a:spLocks noGrp="1"/>
          </p:cNvSpPr>
          <p:nvPr>
            <p:ph type="subTitle" idx="1"/>
          </p:nvPr>
        </p:nvSpPr>
        <p:spPr/>
        <p:txBody>
          <a:bodyPr/>
          <a:lstStyle/>
          <a:p>
            <a:r>
              <a:rPr lang="en-US" dirty="0"/>
              <a:t>Updated on 19.12.2024 by Vuong Pham</a:t>
            </a:r>
          </a:p>
        </p:txBody>
      </p:sp>
    </p:spTree>
    <p:extLst>
      <p:ext uri="{BB962C8B-B14F-4D97-AF65-F5344CB8AC3E}">
        <p14:creationId xmlns:p14="http://schemas.microsoft.com/office/powerpoint/2010/main" val="11511595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EF771F-A51C-E2FA-A608-01D689F19ED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4974A9F-C820-5D9C-B48D-83B64461B623}"/>
              </a:ext>
            </a:extLst>
          </p:cNvPr>
          <p:cNvSpPr>
            <a:spLocks noGrp="1"/>
          </p:cNvSpPr>
          <p:nvPr>
            <p:ph type="title"/>
          </p:nvPr>
        </p:nvSpPr>
        <p:spPr>
          <a:xfrm>
            <a:off x="91440" y="82297"/>
            <a:ext cx="11262360" cy="941831"/>
          </a:xfrm>
        </p:spPr>
        <p:txBody>
          <a:bodyPr>
            <a:normAutofit fontScale="90000"/>
          </a:bodyPr>
          <a:lstStyle/>
          <a:p>
            <a:r>
              <a:rPr lang="en-US" dirty="0"/>
              <a:t>A ML approach to evaluate coastal risks related to extreme weather events in the Veneto region (Italy)</a:t>
            </a:r>
          </a:p>
        </p:txBody>
      </p:sp>
      <p:sp>
        <p:nvSpPr>
          <p:cNvPr id="7" name="Content Placeholder 6">
            <a:extLst>
              <a:ext uri="{FF2B5EF4-FFF2-40B4-BE49-F238E27FC236}">
                <a16:creationId xmlns:a16="http://schemas.microsoft.com/office/drawing/2014/main" id="{CDC48E3E-2075-17C7-889F-3BBA72672B02}"/>
              </a:ext>
            </a:extLst>
          </p:cNvPr>
          <p:cNvSpPr>
            <a:spLocks noGrp="1"/>
          </p:cNvSpPr>
          <p:nvPr>
            <p:ph idx="1"/>
          </p:nvPr>
        </p:nvSpPr>
        <p:spPr>
          <a:xfrm>
            <a:off x="838200" y="1825625"/>
            <a:ext cx="2636520" cy="4351338"/>
          </a:xfrm>
        </p:spPr>
        <p:txBody>
          <a:bodyPr/>
          <a:lstStyle/>
          <a:p>
            <a:r>
              <a:rPr lang="en-US" dirty="0"/>
              <a:t>Municipality level</a:t>
            </a:r>
          </a:p>
        </p:txBody>
      </p:sp>
      <p:pic>
        <p:nvPicPr>
          <p:cNvPr id="11" name="Picture 10">
            <a:extLst>
              <a:ext uri="{FF2B5EF4-FFF2-40B4-BE49-F238E27FC236}">
                <a16:creationId xmlns:a16="http://schemas.microsoft.com/office/drawing/2014/main" id="{7EB7663A-B37C-54A0-3A5C-53EB55618FAD}"/>
              </a:ext>
            </a:extLst>
          </p:cNvPr>
          <p:cNvPicPr>
            <a:picLocks noChangeAspect="1"/>
          </p:cNvPicPr>
          <p:nvPr/>
        </p:nvPicPr>
        <p:blipFill>
          <a:blip r:embed="rId2"/>
          <a:stretch>
            <a:fillRect/>
          </a:stretch>
        </p:blipFill>
        <p:spPr>
          <a:xfrm>
            <a:off x="4112006" y="1325111"/>
            <a:ext cx="7460497" cy="5450592"/>
          </a:xfrm>
          <a:prstGeom prst="rect">
            <a:avLst/>
          </a:prstGeom>
        </p:spPr>
      </p:pic>
    </p:spTree>
    <p:extLst>
      <p:ext uri="{BB962C8B-B14F-4D97-AF65-F5344CB8AC3E}">
        <p14:creationId xmlns:p14="http://schemas.microsoft.com/office/powerpoint/2010/main" val="21128896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CA9ABE-F953-F8E1-41BB-D6BDD74E1AA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80D5709-839D-C39C-B7E8-E35A9AADB2D1}"/>
              </a:ext>
            </a:extLst>
          </p:cNvPr>
          <p:cNvSpPr>
            <a:spLocks noGrp="1"/>
          </p:cNvSpPr>
          <p:nvPr>
            <p:ph type="title"/>
          </p:nvPr>
        </p:nvSpPr>
        <p:spPr>
          <a:xfrm>
            <a:off x="91440" y="82297"/>
            <a:ext cx="11262360" cy="941831"/>
          </a:xfrm>
        </p:spPr>
        <p:txBody>
          <a:bodyPr>
            <a:normAutofit fontScale="90000"/>
          </a:bodyPr>
          <a:lstStyle/>
          <a:p>
            <a:r>
              <a:rPr lang="en-US" dirty="0"/>
              <a:t>A ML approach to evaluate coastal risks related to extreme weather events in the Veneto region (Italy)</a:t>
            </a:r>
          </a:p>
        </p:txBody>
      </p:sp>
      <p:sp>
        <p:nvSpPr>
          <p:cNvPr id="7" name="Content Placeholder 6">
            <a:extLst>
              <a:ext uri="{FF2B5EF4-FFF2-40B4-BE49-F238E27FC236}">
                <a16:creationId xmlns:a16="http://schemas.microsoft.com/office/drawing/2014/main" id="{D6BC5CA0-9ABA-3CCC-D909-AED095DB684C}"/>
              </a:ext>
            </a:extLst>
          </p:cNvPr>
          <p:cNvSpPr>
            <a:spLocks noGrp="1"/>
          </p:cNvSpPr>
          <p:nvPr>
            <p:ph idx="1"/>
          </p:nvPr>
        </p:nvSpPr>
        <p:spPr>
          <a:xfrm>
            <a:off x="838200" y="1825625"/>
            <a:ext cx="2636520" cy="4351338"/>
          </a:xfrm>
        </p:spPr>
        <p:txBody>
          <a:bodyPr>
            <a:normAutofit fontScale="92500" lnSpcReduction="10000"/>
          </a:bodyPr>
          <a:lstStyle/>
          <a:p>
            <a:r>
              <a:rPr lang="en-US" dirty="0"/>
              <a:t>Set of data needed for the assessment</a:t>
            </a:r>
          </a:p>
          <a:p>
            <a:r>
              <a:rPr lang="en-US" dirty="0">
                <a:solidFill>
                  <a:srgbClr val="FF0000"/>
                </a:solidFill>
              </a:rPr>
              <a:t>? Do you have this data at a higher </a:t>
            </a:r>
            <a:r>
              <a:rPr lang="en-US" dirty="0" err="1">
                <a:solidFill>
                  <a:srgbClr val="FF0000"/>
                </a:solidFill>
              </a:rPr>
              <a:t>spatio</a:t>
            </a:r>
            <a:r>
              <a:rPr lang="en-US" dirty="0">
                <a:solidFill>
                  <a:srgbClr val="FF0000"/>
                </a:solidFill>
              </a:rPr>
              <a:t> resolution in SDC? </a:t>
            </a:r>
          </a:p>
          <a:p>
            <a:pPr marL="0" indent="0">
              <a:buNone/>
            </a:pPr>
            <a:r>
              <a:rPr lang="en-US" dirty="0">
                <a:solidFill>
                  <a:srgbClr val="FF0000"/>
                </a:solidFill>
              </a:rPr>
              <a:t>=&gt; S: SDC do not have any other local and more detailed data</a:t>
            </a:r>
          </a:p>
        </p:txBody>
      </p:sp>
      <p:pic>
        <p:nvPicPr>
          <p:cNvPr id="11" name="Picture 10">
            <a:extLst>
              <a:ext uri="{FF2B5EF4-FFF2-40B4-BE49-F238E27FC236}">
                <a16:creationId xmlns:a16="http://schemas.microsoft.com/office/drawing/2014/main" id="{6057108C-8C5E-7939-05D4-C29CDA712F6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112006" y="2006168"/>
            <a:ext cx="7460497" cy="4088477"/>
          </a:xfrm>
          <a:prstGeom prst="rect">
            <a:avLst/>
          </a:prstGeom>
        </p:spPr>
      </p:pic>
    </p:spTree>
    <p:extLst>
      <p:ext uri="{BB962C8B-B14F-4D97-AF65-F5344CB8AC3E}">
        <p14:creationId xmlns:p14="http://schemas.microsoft.com/office/powerpoint/2010/main" val="9965564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2E5235-5E36-03C2-6EDD-2861059A049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98D4000-6EAF-FB1B-FD0D-08D74DAB0735}"/>
              </a:ext>
            </a:extLst>
          </p:cNvPr>
          <p:cNvSpPr>
            <a:spLocks noGrp="1"/>
          </p:cNvSpPr>
          <p:nvPr>
            <p:ph type="ctrTitle"/>
          </p:nvPr>
        </p:nvSpPr>
        <p:spPr/>
        <p:txBody>
          <a:bodyPr/>
          <a:lstStyle/>
          <a:p>
            <a:r>
              <a:rPr lang="en-US" dirty="0"/>
              <a:t>Progress of landscape </a:t>
            </a:r>
            <a:r>
              <a:rPr lang="en-US" dirty="0" err="1"/>
              <a:t>achetyes</a:t>
            </a:r>
            <a:endParaRPr lang="en-US" dirty="0"/>
          </a:p>
        </p:txBody>
      </p:sp>
      <p:sp>
        <p:nvSpPr>
          <p:cNvPr id="3" name="Subtitle 2">
            <a:extLst>
              <a:ext uri="{FF2B5EF4-FFF2-40B4-BE49-F238E27FC236}">
                <a16:creationId xmlns:a16="http://schemas.microsoft.com/office/drawing/2014/main" id="{C809F0AE-F648-F082-3BFC-E149A067970A}"/>
              </a:ext>
            </a:extLst>
          </p:cNvPr>
          <p:cNvSpPr>
            <a:spLocks noGrp="1"/>
          </p:cNvSpPr>
          <p:nvPr>
            <p:ph type="subTitle" idx="1"/>
          </p:nvPr>
        </p:nvSpPr>
        <p:spPr/>
        <p:txBody>
          <a:bodyPr/>
          <a:lstStyle/>
          <a:p>
            <a:r>
              <a:rPr lang="en-US" dirty="0"/>
              <a:t>Task T4.1: landscape </a:t>
            </a:r>
            <a:r>
              <a:rPr lang="en-US" dirty="0" err="1"/>
              <a:t>achetyes</a:t>
            </a:r>
            <a:endParaRPr lang="en-US" dirty="0"/>
          </a:p>
          <a:p>
            <a:r>
              <a:rPr lang="en-US" dirty="0"/>
              <a:t>Updated on 12.12.2024 by Vuong Pham</a:t>
            </a:r>
          </a:p>
        </p:txBody>
      </p:sp>
    </p:spTree>
    <p:extLst>
      <p:ext uri="{BB962C8B-B14F-4D97-AF65-F5344CB8AC3E}">
        <p14:creationId xmlns:p14="http://schemas.microsoft.com/office/powerpoint/2010/main" val="17891228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CDACF5-D598-6BC7-3FF3-6EC10898074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B798E64-B27A-8030-7734-461237568C0E}"/>
              </a:ext>
            </a:extLst>
          </p:cNvPr>
          <p:cNvSpPr>
            <a:spLocks noGrp="1"/>
          </p:cNvSpPr>
          <p:nvPr>
            <p:ph type="title"/>
          </p:nvPr>
        </p:nvSpPr>
        <p:spPr>
          <a:xfrm>
            <a:off x="91440" y="82297"/>
            <a:ext cx="11262360" cy="694943"/>
          </a:xfrm>
        </p:spPr>
        <p:txBody>
          <a:bodyPr>
            <a:normAutofit fontScale="90000"/>
          </a:bodyPr>
          <a:lstStyle/>
          <a:p>
            <a:r>
              <a:rPr lang="en-US" dirty="0" err="1"/>
              <a:t>Github</a:t>
            </a:r>
            <a:r>
              <a:rPr lang="en-US" dirty="0"/>
              <a:t> platform by </a:t>
            </a:r>
            <a:r>
              <a:rPr lang="en-US" dirty="0" err="1"/>
              <a:t>Deltares</a:t>
            </a:r>
            <a:endParaRPr lang="en-US" dirty="0"/>
          </a:p>
        </p:txBody>
      </p:sp>
      <p:sp>
        <p:nvSpPr>
          <p:cNvPr id="6" name="Content Placeholder 5">
            <a:extLst>
              <a:ext uri="{FF2B5EF4-FFF2-40B4-BE49-F238E27FC236}">
                <a16:creationId xmlns:a16="http://schemas.microsoft.com/office/drawing/2014/main" id="{9DDD26C0-30CD-9CA5-A77A-84381020F4E6}"/>
              </a:ext>
            </a:extLst>
          </p:cNvPr>
          <p:cNvSpPr>
            <a:spLocks noGrp="1"/>
          </p:cNvSpPr>
          <p:nvPr>
            <p:ph idx="1"/>
          </p:nvPr>
        </p:nvSpPr>
        <p:spPr/>
        <p:txBody>
          <a:bodyPr/>
          <a:lstStyle/>
          <a:p>
            <a:endParaRPr lang="en-US"/>
          </a:p>
        </p:txBody>
      </p:sp>
      <p:pic>
        <p:nvPicPr>
          <p:cNvPr id="7" name="Picture 6">
            <a:extLst>
              <a:ext uri="{FF2B5EF4-FFF2-40B4-BE49-F238E27FC236}">
                <a16:creationId xmlns:a16="http://schemas.microsoft.com/office/drawing/2014/main" id="{D03219A0-25D0-9C94-3835-E98C25319309}"/>
              </a:ext>
            </a:extLst>
          </p:cNvPr>
          <p:cNvPicPr>
            <a:picLocks noChangeAspect="1"/>
          </p:cNvPicPr>
          <p:nvPr/>
        </p:nvPicPr>
        <p:blipFill>
          <a:blip r:embed="rId2"/>
          <a:stretch>
            <a:fillRect/>
          </a:stretch>
        </p:blipFill>
        <p:spPr>
          <a:xfrm>
            <a:off x="0" y="1071638"/>
            <a:ext cx="12192000" cy="5786362"/>
          </a:xfrm>
          <a:prstGeom prst="rect">
            <a:avLst/>
          </a:prstGeom>
        </p:spPr>
      </p:pic>
      <p:sp>
        <p:nvSpPr>
          <p:cNvPr id="3" name="TextBox 2">
            <a:extLst>
              <a:ext uri="{FF2B5EF4-FFF2-40B4-BE49-F238E27FC236}">
                <a16:creationId xmlns:a16="http://schemas.microsoft.com/office/drawing/2014/main" id="{CB9C8289-07CA-109E-DAAF-37304C2D9CC8}"/>
              </a:ext>
            </a:extLst>
          </p:cNvPr>
          <p:cNvSpPr txBox="1"/>
          <p:nvPr/>
        </p:nvSpPr>
        <p:spPr>
          <a:xfrm>
            <a:off x="10104120" y="4169664"/>
            <a:ext cx="1837944" cy="923330"/>
          </a:xfrm>
          <a:prstGeom prst="rect">
            <a:avLst/>
          </a:prstGeom>
          <a:noFill/>
        </p:spPr>
        <p:txBody>
          <a:bodyPr wrap="square" rtlCol="0">
            <a:spAutoFit/>
          </a:bodyPr>
          <a:lstStyle/>
          <a:p>
            <a:r>
              <a:rPr lang="en-US" dirty="0">
                <a:highlight>
                  <a:srgbClr val="FFFF00"/>
                </a:highlight>
              </a:rPr>
              <a:t>Some practical guidelines on how to use it? </a:t>
            </a:r>
          </a:p>
        </p:txBody>
      </p:sp>
      <p:sp>
        <p:nvSpPr>
          <p:cNvPr id="4" name="TextBox 3">
            <a:extLst>
              <a:ext uri="{FF2B5EF4-FFF2-40B4-BE49-F238E27FC236}">
                <a16:creationId xmlns:a16="http://schemas.microsoft.com/office/drawing/2014/main" id="{8485A8BC-1B51-5E36-DD39-409340932E02}"/>
              </a:ext>
            </a:extLst>
          </p:cNvPr>
          <p:cNvSpPr txBox="1"/>
          <p:nvPr/>
        </p:nvSpPr>
        <p:spPr>
          <a:xfrm>
            <a:off x="355435" y="4951329"/>
            <a:ext cx="7766009" cy="1477328"/>
          </a:xfrm>
          <a:prstGeom prst="rect">
            <a:avLst/>
          </a:prstGeom>
          <a:noFill/>
        </p:spPr>
        <p:txBody>
          <a:bodyPr wrap="square" rtlCol="0">
            <a:spAutoFit/>
          </a:bodyPr>
          <a:lstStyle/>
          <a:p>
            <a:r>
              <a:rPr lang="en-US" dirty="0" err="1">
                <a:highlight>
                  <a:srgbClr val="FFFF00"/>
                </a:highlight>
              </a:rPr>
              <a:t>ReadME</a:t>
            </a:r>
            <a:r>
              <a:rPr lang="en-US" dirty="0">
                <a:highlight>
                  <a:srgbClr val="FFFF00"/>
                </a:highlight>
              </a:rPr>
              <a:t>: </a:t>
            </a:r>
          </a:p>
          <a:p>
            <a:r>
              <a:rPr lang="en-US" dirty="0">
                <a:highlight>
                  <a:srgbClr val="FFFF00"/>
                </a:highlight>
              </a:rPr>
              <a:t>Report</a:t>
            </a:r>
          </a:p>
          <a:p>
            <a:r>
              <a:rPr lang="en-US" dirty="0">
                <a:highlight>
                  <a:srgbClr val="FFFF00"/>
                </a:highlight>
              </a:rPr>
              <a:t>Make application</a:t>
            </a:r>
          </a:p>
          <a:p>
            <a:r>
              <a:rPr lang="en-US" dirty="0">
                <a:highlight>
                  <a:srgbClr val="FFFF00"/>
                </a:highlight>
              </a:rPr>
              <a:t>Clone</a:t>
            </a:r>
          </a:p>
          <a:p>
            <a:endParaRPr lang="en-US" dirty="0">
              <a:highlight>
                <a:srgbClr val="FFFF00"/>
              </a:highlight>
            </a:endParaRPr>
          </a:p>
        </p:txBody>
      </p:sp>
      <p:pic>
        <p:nvPicPr>
          <p:cNvPr id="8" name="Picture 7">
            <a:extLst>
              <a:ext uri="{FF2B5EF4-FFF2-40B4-BE49-F238E27FC236}">
                <a16:creationId xmlns:a16="http://schemas.microsoft.com/office/drawing/2014/main" id="{F1A9AB46-C760-22D3-0D3D-F707A30E2EFE}"/>
              </a:ext>
            </a:extLst>
          </p:cNvPr>
          <p:cNvPicPr>
            <a:picLocks noChangeAspect="1"/>
          </p:cNvPicPr>
          <p:nvPr/>
        </p:nvPicPr>
        <p:blipFill>
          <a:blip r:embed="rId3"/>
          <a:stretch>
            <a:fillRect/>
          </a:stretch>
        </p:blipFill>
        <p:spPr>
          <a:xfrm>
            <a:off x="6793636" y="5900656"/>
            <a:ext cx="5148428" cy="772540"/>
          </a:xfrm>
          <a:prstGeom prst="rect">
            <a:avLst/>
          </a:prstGeom>
        </p:spPr>
      </p:pic>
    </p:spTree>
    <p:extLst>
      <p:ext uri="{BB962C8B-B14F-4D97-AF65-F5344CB8AC3E}">
        <p14:creationId xmlns:p14="http://schemas.microsoft.com/office/powerpoint/2010/main" val="5436721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E23DB8-5CE3-B41D-7FD2-49CB10C2361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C552142-C984-8571-5B54-1FB836EA4910}"/>
              </a:ext>
            </a:extLst>
          </p:cNvPr>
          <p:cNvSpPr>
            <a:spLocks noGrp="1"/>
          </p:cNvSpPr>
          <p:nvPr>
            <p:ph type="title"/>
          </p:nvPr>
        </p:nvSpPr>
        <p:spPr>
          <a:xfrm>
            <a:off x="91440" y="82297"/>
            <a:ext cx="11262360" cy="694943"/>
          </a:xfrm>
        </p:spPr>
        <p:txBody>
          <a:bodyPr>
            <a:normAutofit fontScale="90000"/>
          </a:bodyPr>
          <a:lstStyle/>
          <a:p>
            <a:r>
              <a:rPr lang="en-US" dirty="0" err="1"/>
              <a:t>Github</a:t>
            </a:r>
            <a:r>
              <a:rPr lang="en-US" dirty="0"/>
              <a:t> platform by </a:t>
            </a:r>
            <a:r>
              <a:rPr lang="en-US" dirty="0" err="1"/>
              <a:t>Deltares</a:t>
            </a:r>
            <a:endParaRPr lang="en-US" dirty="0"/>
          </a:p>
        </p:txBody>
      </p:sp>
      <p:sp>
        <p:nvSpPr>
          <p:cNvPr id="6" name="Content Placeholder 5">
            <a:extLst>
              <a:ext uri="{FF2B5EF4-FFF2-40B4-BE49-F238E27FC236}">
                <a16:creationId xmlns:a16="http://schemas.microsoft.com/office/drawing/2014/main" id="{143D0E08-40F6-C108-BD43-3354589F2A0C}"/>
              </a:ext>
            </a:extLst>
          </p:cNvPr>
          <p:cNvSpPr>
            <a:spLocks noGrp="1"/>
          </p:cNvSpPr>
          <p:nvPr>
            <p:ph idx="1"/>
          </p:nvPr>
        </p:nvSpPr>
        <p:spPr/>
        <p:txBody>
          <a:bodyPr/>
          <a:lstStyle/>
          <a:p>
            <a:endParaRPr lang="en-US"/>
          </a:p>
        </p:txBody>
      </p:sp>
      <p:pic>
        <p:nvPicPr>
          <p:cNvPr id="7" name="Picture 6">
            <a:extLst>
              <a:ext uri="{FF2B5EF4-FFF2-40B4-BE49-F238E27FC236}">
                <a16:creationId xmlns:a16="http://schemas.microsoft.com/office/drawing/2014/main" id="{5DCEAD33-BA71-6035-A6A0-9C16FD8117D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84338" y="1071638"/>
            <a:ext cx="10423324" cy="5786362"/>
          </a:xfrm>
          <a:prstGeom prst="rect">
            <a:avLst/>
          </a:prstGeom>
        </p:spPr>
      </p:pic>
    </p:spTree>
    <p:extLst>
      <p:ext uri="{BB962C8B-B14F-4D97-AF65-F5344CB8AC3E}">
        <p14:creationId xmlns:p14="http://schemas.microsoft.com/office/powerpoint/2010/main" val="32148373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5971F2-3718-9A6D-A322-F1A1DBAC98F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5916F85-F150-8740-EFC8-3B465D05041E}"/>
              </a:ext>
            </a:extLst>
          </p:cNvPr>
          <p:cNvSpPr>
            <a:spLocks noGrp="1"/>
          </p:cNvSpPr>
          <p:nvPr>
            <p:ph type="title"/>
          </p:nvPr>
        </p:nvSpPr>
        <p:spPr>
          <a:xfrm>
            <a:off x="91440" y="82297"/>
            <a:ext cx="11262360" cy="694943"/>
          </a:xfrm>
        </p:spPr>
        <p:txBody>
          <a:bodyPr>
            <a:normAutofit fontScale="90000"/>
          </a:bodyPr>
          <a:lstStyle/>
          <a:p>
            <a:r>
              <a:rPr lang="en-US" dirty="0" err="1"/>
              <a:t>Github</a:t>
            </a:r>
            <a:r>
              <a:rPr lang="en-US" dirty="0"/>
              <a:t> platform by </a:t>
            </a:r>
            <a:r>
              <a:rPr lang="en-US" dirty="0" err="1"/>
              <a:t>Deltares</a:t>
            </a:r>
            <a:endParaRPr lang="en-US" dirty="0"/>
          </a:p>
        </p:txBody>
      </p:sp>
      <p:sp>
        <p:nvSpPr>
          <p:cNvPr id="6" name="Content Placeholder 5">
            <a:extLst>
              <a:ext uri="{FF2B5EF4-FFF2-40B4-BE49-F238E27FC236}">
                <a16:creationId xmlns:a16="http://schemas.microsoft.com/office/drawing/2014/main" id="{7920655A-88D3-6055-BBBA-4062B3647925}"/>
              </a:ext>
            </a:extLst>
          </p:cNvPr>
          <p:cNvSpPr>
            <a:spLocks noGrp="1"/>
          </p:cNvSpPr>
          <p:nvPr>
            <p:ph idx="1"/>
          </p:nvPr>
        </p:nvSpPr>
        <p:spPr/>
        <p:txBody>
          <a:bodyPr/>
          <a:lstStyle/>
          <a:p>
            <a:endParaRPr lang="en-US"/>
          </a:p>
        </p:txBody>
      </p:sp>
      <p:pic>
        <p:nvPicPr>
          <p:cNvPr id="7" name="Picture 6">
            <a:extLst>
              <a:ext uri="{FF2B5EF4-FFF2-40B4-BE49-F238E27FC236}">
                <a16:creationId xmlns:a16="http://schemas.microsoft.com/office/drawing/2014/main" id="{0B6DBD87-116D-BA05-94C5-A1B1A35B139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1096983"/>
            <a:ext cx="12133258" cy="5678720"/>
          </a:xfrm>
          <a:prstGeom prst="rect">
            <a:avLst/>
          </a:prstGeom>
        </p:spPr>
      </p:pic>
      <p:sp>
        <p:nvSpPr>
          <p:cNvPr id="3" name="TextBox 2">
            <a:extLst>
              <a:ext uri="{FF2B5EF4-FFF2-40B4-BE49-F238E27FC236}">
                <a16:creationId xmlns:a16="http://schemas.microsoft.com/office/drawing/2014/main" id="{C9CC1BD8-00F0-211E-8A31-AD49E6CA8F1A}"/>
              </a:ext>
            </a:extLst>
          </p:cNvPr>
          <p:cNvSpPr txBox="1"/>
          <p:nvPr/>
        </p:nvSpPr>
        <p:spPr>
          <a:xfrm>
            <a:off x="10104120" y="4169664"/>
            <a:ext cx="1837944" cy="2308324"/>
          </a:xfrm>
          <a:prstGeom prst="rect">
            <a:avLst/>
          </a:prstGeom>
          <a:noFill/>
        </p:spPr>
        <p:txBody>
          <a:bodyPr wrap="square" rtlCol="0">
            <a:spAutoFit/>
          </a:bodyPr>
          <a:lstStyle/>
          <a:p>
            <a:pPr algn="ctr"/>
            <a:r>
              <a:rPr lang="en-US" dirty="0">
                <a:highlight>
                  <a:srgbClr val="FFFF00"/>
                </a:highlight>
              </a:rPr>
              <a:t>The look-up table to align from one classification to others =&gt; where it comes from?</a:t>
            </a:r>
          </a:p>
          <a:p>
            <a:pPr algn="ctr"/>
            <a:r>
              <a:rPr lang="en-US" dirty="0">
                <a:highlight>
                  <a:srgbClr val="FFFF00"/>
                </a:highlight>
              </a:rPr>
              <a:t>@D: 71 classes to 14 classes </a:t>
            </a:r>
          </a:p>
        </p:txBody>
      </p:sp>
    </p:spTree>
    <p:extLst>
      <p:ext uri="{BB962C8B-B14F-4D97-AF65-F5344CB8AC3E}">
        <p14:creationId xmlns:p14="http://schemas.microsoft.com/office/powerpoint/2010/main" val="32645883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416D8D-ED63-9FF8-EDF9-00E0B929A833}"/>
              </a:ext>
            </a:extLst>
          </p:cNvPr>
          <p:cNvSpPr>
            <a:spLocks noGrp="1"/>
          </p:cNvSpPr>
          <p:nvPr>
            <p:ph type="title"/>
          </p:nvPr>
        </p:nvSpPr>
        <p:spPr/>
        <p:txBody>
          <a:bodyPr/>
          <a:lstStyle/>
          <a:p>
            <a:r>
              <a:rPr lang="en-US" dirty="0"/>
              <a:t>Note</a:t>
            </a:r>
          </a:p>
        </p:txBody>
      </p:sp>
      <p:sp>
        <p:nvSpPr>
          <p:cNvPr id="3" name="Content Placeholder 2">
            <a:extLst>
              <a:ext uri="{FF2B5EF4-FFF2-40B4-BE49-F238E27FC236}">
                <a16:creationId xmlns:a16="http://schemas.microsoft.com/office/drawing/2014/main" id="{B9A64A2F-9A2E-0F94-B16C-A1E27E253052}"/>
              </a:ext>
            </a:extLst>
          </p:cNvPr>
          <p:cNvSpPr>
            <a:spLocks noGrp="1"/>
          </p:cNvSpPr>
          <p:nvPr>
            <p:ph idx="1"/>
          </p:nvPr>
        </p:nvSpPr>
        <p:spPr/>
        <p:txBody>
          <a:bodyPr/>
          <a:lstStyle/>
          <a:p>
            <a:r>
              <a:rPr lang="en-US" dirty="0">
                <a:solidFill>
                  <a:srgbClr val="FF0000"/>
                </a:solidFill>
              </a:rPr>
              <a:t>@D: Grant access to the UNIST team</a:t>
            </a:r>
          </a:p>
          <a:p>
            <a:r>
              <a:rPr lang="en-US" dirty="0">
                <a:solidFill>
                  <a:srgbClr val="FF0000"/>
                </a:solidFill>
              </a:rPr>
              <a:t>@D: Upload the metadata on the shared folder so T4.2 can use some of the layers. E.g., governance</a:t>
            </a:r>
          </a:p>
          <a:p>
            <a:r>
              <a:rPr lang="en-US" dirty="0">
                <a:solidFill>
                  <a:srgbClr val="FF0000"/>
                </a:solidFill>
              </a:rPr>
              <a:t>@all: Make sure there are not any overlapping with other tasks</a:t>
            </a:r>
          </a:p>
          <a:p>
            <a:endParaRPr lang="en-US" dirty="0">
              <a:solidFill>
                <a:srgbClr val="FF0000"/>
              </a:solidFill>
            </a:endParaRPr>
          </a:p>
        </p:txBody>
      </p:sp>
    </p:spTree>
    <p:extLst>
      <p:ext uri="{BB962C8B-B14F-4D97-AF65-F5344CB8AC3E}">
        <p14:creationId xmlns:p14="http://schemas.microsoft.com/office/powerpoint/2010/main" val="2827657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E0B05C-2341-3E84-6954-8A40825F508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41102E4-4202-A2E8-4A13-0D325F39F0B3}"/>
              </a:ext>
            </a:extLst>
          </p:cNvPr>
          <p:cNvSpPr>
            <a:spLocks noGrp="1"/>
          </p:cNvSpPr>
          <p:nvPr>
            <p:ph type="ctrTitle"/>
          </p:nvPr>
        </p:nvSpPr>
        <p:spPr/>
        <p:txBody>
          <a:bodyPr/>
          <a:lstStyle/>
          <a:p>
            <a:r>
              <a:rPr lang="en-US" dirty="0"/>
              <a:t>Potential collaboration between T4.1 and T4.2</a:t>
            </a:r>
          </a:p>
        </p:txBody>
      </p:sp>
      <p:sp>
        <p:nvSpPr>
          <p:cNvPr id="3" name="Subtitle 2">
            <a:extLst>
              <a:ext uri="{FF2B5EF4-FFF2-40B4-BE49-F238E27FC236}">
                <a16:creationId xmlns:a16="http://schemas.microsoft.com/office/drawing/2014/main" id="{72BC3FE8-A6D7-D62F-01EA-957B164C7553}"/>
              </a:ext>
            </a:extLst>
          </p:cNvPr>
          <p:cNvSpPr>
            <a:spLocks noGrp="1"/>
          </p:cNvSpPr>
          <p:nvPr>
            <p:ph type="subTitle" idx="1"/>
          </p:nvPr>
        </p:nvSpPr>
        <p:spPr/>
        <p:txBody>
          <a:bodyPr/>
          <a:lstStyle/>
          <a:p>
            <a:r>
              <a:rPr lang="en-US" dirty="0"/>
              <a:t>Updated on 12.12.2024 by Vuong Pham</a:t>
            </a:r>
          </a:p>
        </p:txBody>
      </p:sp>
    </p:spTree>
    <p:extLst>
      <p:ext uri="{BB962C8B-B14F-4D97-AF65-F5344CB8AC3E}">
        <p14:creationId xmlns:p14="http://schemas.microsoft.com/office/powerpoint/2010/main" val="38783315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720E32-D390-ADBA-81A2-1E3EA671929C}"/>
              </a:ext>
            </a:extLst>
          </p:cNvPr>
          <p:cNvSpPr>
            <a:spLocks noGrp="1"/>
          </p:cNvSpPr>
          <p:nvPr>
            <p:ph type="title"/>
          </p:nvPr>
        </p:nvSpPr>
        <p:spPr>
          <a:xfrm>
            <a:off x="838200" y="365125"/>
            <a:ext cx="10515600" cy="682625"/>
          </a:xfrm>
        </p:spPr>
        <p:txBody>
          <a:bodyPr>
            <a:normAutofit fontScale="90000"/>
          </a:bodyPr>
          <a:lstStyle/>
          <a:p>
            <a:r>
              <a:rPr lang="en-US" dirty="0"/>
              <a:t>T4.1 and T4.2</a:t>
            </a:r>
          </a:p>
        </p:txBody>
      </p:sp>
      <p:sp>
        <p:nvSpPr>
          <p:cNvPr id="3" name="Content Placeholder 2">
            <a:extLst>
              <a:ext uri="{FF2B5EF4-FFF2-40B4-BE49-F238E27FC236}">
                <a16:creationId xmlns:a16="http://schemas.microsoft.com/office/drawing/2014/main" id="{DD382328-3651-C2D4-FDF7-723244FF42D8}"/>
              </a:ext>
            </a:extLst>
          </p:cNvPr>
          <p:cNvSpPr>
            <a:spLocks noGrp="1"/>
          </p:cNvSpPr>
          <p:nvPr>
            <p:ph idx="1"/>
          </p:nvPr>
        </p:nvSpPr>
        <p:spPr>
          <a:xfrm>
            <a:off x="838200" y="1257300"/>
            <a:ext cx="10515600" cy="4919663"/>
          </a:xfrm>
        </p:spPr>
        <p:txBody>
          <a:bodyPr>
            <a:normAutofit/>
          </a:bodyPr>
          <a:lstStyle/>
          <a:p>
            <a:r>
              <a:rPr lang="en-US" dirty="0"/>
              <a:t>Data shared since both tasks have SDC as the Demo case</a:t>
            </a:r>
          </a:p>
          <a:p>
            <a:pPr marL="0" indent="0">
              <a:buNone/>
            </a:pPr>
            <a:r>
              <a:rPr lang="en-US" dirty="0"/>
              <a:t>=&gt; Upload data in the shared folder with metadata, instruction, and presentation (if needed)</a:t>
            </a:r>
          </a:p>
          <a:p>
            <a:r>
              <a:rPr lang="en-US" dirty="0"/>
              <a:t>Both </a:t>
            </a:r>
            <a:r>
              <a:rPr lang="en-US" dirty="0" err="1"/>
              <a:t>Deltares</a:t>
            </a:r>
            <a:r>
              <a:rPr lang="en-US" dirty="0"/>
              <a:t> and UNIST are developing platforms to store, share, and disseminate the results. Specifically, </a:t>
            </a:r>
            <a:r>
              <a:rPr lang="en-US" dirty="0" err="1"/>
              <a:t>webGIS</a:t>
            </a:r>
            <a:r>
              <a:rPr lang="en-US" dirty="0"/>
              <a:t> (both), GitHub (</a:t>
            </a:r>
            <a:r>
              <a:rPr lang="en-US" dirty="0" err="1"/>
              <a:t>Deltares</a:t>
            </a:r>
            <a:r>
              <a:rPr lang="en-US" dirty="0"/>
              <a:t>), and ArcGIS story map (UNIST).</a:t>
            </a:r>
          </a:p>
          <a:p>
            <a:pPr marL="0" indent="0">
              <a:buNone/>
            </a:pPr>
            <a:r>
              <a:rPr lang="en-US" dirty="0"/>
              <a:t>=&gt; Grant access to frontrunners to edit and update these platforms</a:t>
            </a:r>
          </a:p>
          <a:p>
            <a:r>
              <a:rPr lang="en-US" dirty="0"/>
              <a:t>Communication: Google Group (</a:t>
            </a:r>
            <a:r>
              <a:rPr lang="en-US" dirty="0" err="1"/>
              <a:t>Deltares</a:t>
            </a:r>
            <a:r>
              <a:rPr lang="en-US" dirty="0"/>
              <a:t>), email loop, frontrunner meetings. </a:t>
            </a:r>
          </a:p>
          <a:p>
            <a:pPr marL="0" indent="0">
              <a:buNone/>
            </a:pPr>
            <a:r>
              <a:rPr lang="en-US" dirty="0"/>
              <a:t>=&gt; Keep frontrunners in the regular track.</a:t>
            </a:r>
          </a:p>
          <a:p>
            <a:endParaRPr lang="en-US" dirty="0"/>
          </a:p>
        </p:txBody>
      </p:sp>
    </p:spTree>
    <p:extLst>
      <p:ext uri="{BB962C8B-B14F-4D97-AF65-F5344CB8AC3E}">
        <p14:creationId xmlns:p14="http://schemas.microsoft.com/office/powerpoint/2010/main" val="2987579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44C7A1-BDBD-D22B-732F-96A6DCE54AFB}"/>
              </a:ext>
            </a:extLst>
          </p:cNvPr>
          <p:cNvSpPr>
            <a:spLocks noGrp="1"/>
          </p:cNvSpPr>
          <p:nvPr>
            <p:ph type="title"/>
          </p:nvPr>
        </p:nvSpPr>
        <p:spPr/>
        <p:txBody>
          <a:bodyPr/>
          <a:lstStyle/>
          <a:p>
            <a:r>
              <a:rPr lang="en-US" dirty="0"/>
              <a:t>Next</a:t>
            </a:r>
          </a:p>
        </p:txBody>
      </p:sp>
      <p:sp>
        <p:nvSpPr>
          <p:cNvPr id="3" name="Content Placeholder 2">
            <a:extLst>
              <a:ext uri="{FF2B5EF4-FFF2-40B4-BE49-F238E27FC236}">
                <a16:creationId xmlns:a16="http://schemas.microsoft.com/office/drawing/2014/main" id="{DF272B3E-C99C-4C59-B0DA-EA155A69D99B}"/>
              </a:ext>
            </a:extLst>
          </p:cNvPr>
          <p:cNvSpPr>
            <a:spLocks noGrp="1"/>
          </p:cNvSpPr>
          <p:nvPr>
            <p:ph idx="1"/>
          </p:nvPr>
        </p:nvSpPr>
        <p:spPr>
          <a:xfrm>
            <a:off x="838200" y="1376516"/>
            <a:ext cx="10515600" cy="4810279"/>
          </a:xfrm>
        </p:spPr>
        <p:txBody>
          <a:bodyPr>
            <a:normAutofit fontScale="92500" lnSpcReduction="10000"/>
          </a:bodyPr>
          <a:lstStyle/>
          <a:p>
            <a:r>
              <a:rPr lang="en-US" dirty="0"/>
              <a:t>@Deltares: The landscape archetype is still not very clear. E.g., how to integrate info on governance, socio-economic </a:t>
            </a:r>
          </a:p>
          <a:p>
            <a:r>
              <a:rPr lang="en-US" dirty="0"/>
              <a:t>@UNIST: check the progress of the </a:t>
            </a:r>
            <a:r>
              <a:rPr lang="en-US" dirty="0" err="1"/>
              <a:t>WebGIS</a:t>
            </a:r>
            <a:r>
              <a:rPr lang="en-US" dirty="0"/>
              <a:t> and ArcGIS story map; we need the draft to share with all regions. Also, check local and more detailed data on each dimension of risk (i.e., hazard, exposure, and vulnerability). For instance, damage data at the building level, population ages, gender, education level, etc. </a:t>
            </a:r>
          </a:p>
          <a:p>
            <a:r>
              <a:rPr lang="en-US" dirty="0"/>
              <a:t>@all: we aim to have the draft of both tasks for the SDC (i.e., landscape archetype, multi-risk assessment, </a:t>
            </a:r>
            <a:r>
              <a:rPr lang="en-US" dirty="0" err="1"/>
              <a:t>webGIS</a:t>
            </a:r>
            <a:r>
              <a:rPr lang="en-US" dirty="0"/>
              <a:t> and ArcGIS story map) then disseminate the results with all regions. We also share working pathways, technical documentation, and tutorials. If DRs and RRs want to make the same application, we can provide support, </a:t>
            </a:r>
          </a:p>
          <a:p>
            <a:r>
              <a:rPr lang="en-US" dirty="0">
                <a:solidFill>
                  <a:srgbClr val="FF0000"/>
                </a:solidFill>
              </a:rPr>
              <a:t>@all: Make sure there are not any overlaps with other tasks</a:t>
            </a:r>
            <a:r>
              <a:rPr lang="en-US" dirty="0"/>
              <a:t> </a:t>
            </a:r>
          </a:p>
        </p:txBody>
      </p:sp>
    </p:spTree>
    <p:extLst>
      <p:ext uri="{BB962C8B-B14F-4D97-AF65-F5344CB8AC3E}">
        <p14:creationId xmlns:p14="http://schemas.microsoft.com/office/powerpoint/2010/main" val="7020446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30E455-74C7-906A-7BA0-16F644D5DA8F}"/>
              </a:ext>
            </a:extLst>
          </p:cNvPr>
          <p:cNvSpPr>
            <a:spLocks noGrp="1"/>
          </p:cNvSpPr>
          <p:nvPr>
            <p:ph type="title"/>
          </p:nvPr>
        </p:nvSpPr>
        <p:spPr>
          <a:xfrm>
            <a:off x="838200" y="365125"/>
            <a:ext cx="10515600" cy="2003171"/>
          </a:xfrm>
        </p:spPr>
        <p:txBody>
          <a:bodyPr/>
          <a:lstStyle/>
          <a:p>
            <a:pPr algn="ctr"/>
            <a:r>
              <a:rPr lang="en-US" dirty="0"/>
              <a:t>Table of content</a:t>
            </a:r>
          </a:p>
        </p:txBody>
      </p:sp>
      <mc:AlternateContent xmlns:mc="http://schemas.openxmlformats.org/markup-compatibility/2006">
        <mc:Choice xmlns:psuz="http://schemas.microsoft.com/office/powerpoint/2016/summaryzoom" Requires="psuz">
          <p:graphicFrame>
            <p:nvGraphicFramePr>
              <p:cNvPr id="5" name="Summary Zoom 4">
                <a:extLst>
                  <a:ext uri="{FF2B5EF4-FFF2-40B4-BE49-F238E27FC236}">
                    <a16:creationId xmlns:a16="http://schemas.microsoft.com/office/drawing/2014/main" id="{5C64D51A-6839-1777-DF46-6EABAB781633}"/>
                  </a:ext>
                </a:extLst>
              </p:cNvPr>
              <p:cNvGraphicFramePr>
                <a:graphicFrameLocks noChangeAspect="1"/>
              </p:cNvGraphicFramePr>
              <p:nvPr>
                <p:extLst>
                  <p:ext uri="{D42A27DB-BD31-4B8C-83A1-F6EECF244321}">
                    <p14:modId xmlns:p14="http://schemas.microsoft.com/office/powerpoint/2010/main" val="4018563416"/>
                  </p:ext>
                </p:extLst>
              </p:nvPr>
            </p:nvGraphicFramePr>
            <p:xfrm>
              <a:off x="0" y="1825625"/>
              <a:ext cx="12192000" cy="4351338"/>
            </p:xfrm>
            <a:graphic>
              <a:graphicData uri="http://schemas.microsoft.com/office/powerpoint/2016/summaryzoom">
                <psuz:summaryZm>
                  <psuz:summaryZmObj sectionId="{C599CFFE-760B-455B-BAD4-70ABA0B26942}">
                    <psuz:zmPr id="{F46C767B-7EE2-4AB5-BC04-1FA612EB8CE6}" transitionDur="1000" showBg="0">
                      <p166:blipFill xmlns:p166="http://schemas.microsoft.com/office/powerpoint/2016/6/main">
                        <a:blip r:embed="rId2"/>
                        <a:stretch>
                          <a:fillRect/>
                        </a:stretch>
                      </p166:blipFill>
                      <p166:spPr xmlns:p166="http://schemas.microsoft.com/office/powerpoint/2016/6/main">
                        <a:xfrm>
                          <a:off x="472440" y="1146969"/>
                          <a:ext cx="3657600" cy="2057400"/>
                        </a:xfrm>
                        <a:prstGeom prst="rect">
                          <a:avLst/>
                        </a:prstGeom>
                        <a:solidFill>
                          <a:schemeClr val="accent3">
                            <a:lumMod val="20000"/>
                            <a:lumOff val="80000"/>
                          </a:schemeClr>
                        </a:solidFill>
                        <a:effectLst>
                          <a:outerShdw blurRad="50800" dist="38100" dir="18900000" algn="bl" rotWithShape="0">
                            <a:prstClr val="black">
                              <a:alpha val="40000"/>
                            </a:prstClr>
                          </a:outerShdw>
                        </a:effectLst>
                      </p166:spPr>
                    </psuz:zmPr>
                  </psuz:summaryZmObj>
                  <psuz:summaryZmObj sectionId="{3321F1C1-FBA2-47DB-8F0C-DEDDCBBB64AA}">
                    <psuz:zmPr id="{06364257-6B69-4F4C-B4EC-C05B0D36C374}" transitionDur="1000" showBg="0">
                      <p166:blipFill xmlns:p166="http://schemas.microsoft.com/office/powerpoint/2016/6/main">
                        <a:blip r:embed="rId3"/>
                        <a:stretch>
                          <a:fillRect/>
                        </a:stretch>
                      </p166:blipFill>
                      <p166:spPr xmlns:p166="http://schemas.microsoft.com/office/powerpoint/2016/6/main">
                        <a:xfrm>
                          <a:off x="4267200" y="1146969"/>
                          <a:ext cx="3657600" cy="2057400"/>
                        </a:xfrm>
                        <a:prstGeom prst="rect">
                          <a:avLst/>
                        </a:prstGeom>
                        <a:solidFill>
                          <a:schemeClr val="accent3">
                            <a:lumMod val="20000"/>
                            <a:lumOff val="80000"/>
                          </a:schemeClr>
                        </a:solidFill>
                        <a:effectLst>
                          <a:outerShdw blurRad="50800" dist="38100" dir="18900000" algn="bl" rotWithShape="0">
                            <a:prstClr val="black">
                              <a:alpha val="40000"/>
                            </a:prstClr>
                          </a:outerShdw>
                        </a:effectLst>
                      </p166:spPr>
                    </psuz:zmPr>
                  </psuz:summaryZmObj>
                  <psuz:summaryZmObj sectionId="{83215A1E-A6A1-4726-BB8D-E6DE02584238}">
                    <psuz:zmPr id="{FF37E799-0EB8-4567-8E37-EC5F20775E8E}" transitionDur="1000" showBg="0">
                      <p166:blipFill xmlns:p166="http://schemas.microsoft.com/office/powerpoint/2016/6/main">
                        <a:blip r:embed="rId4"/>
                        <a:stretch>
                          <a:fillRect/>
                        </a:stretch>
                      </p166:blipFill>
                      <p166:spPr xmlns:p166="http://schemas.microsoft.com/office/powerpoint/2016/6/main">
                        <a:xfrm>
                          <a:off x="8061960" y="1146969"/>
                          <a:ext cx="3657600" cy="2057400"/>
                        </a:xfrm>
                        <a:prstGeom prst="rect">
                          <a:avLst/>
                        </a:prstGeom>
                        <a:solidFill>
                          <a:schemeClr val="accent3">
                            <a:lumMod val="20000"/>
                            <a:lumOff val="80000"/>
                          </a:schemeClr>
                        </a:solidFill>
                        <a:effectLst>
                          <a:outerShdw blurRad="50800" dist="38100" dir="18900000" algn="bl" rotWithShape="0">
                            <a:prstClr val="black">
                              <a:alpha val="40000"/>
                            </a:prstClr>
                          </a:outerShdw>
                        </a:effectLst>
                      </p166:spPr>
                    </psuz:zmPr>
                  </psuz:summaryZmObj>
                  <psuz:gridLayout/>
                </psuz:summaryZm>
              </a:graphicData>
            </a:graphic>
          </p:graphicFrame>
        </mc:Choice>
        <mc:Fallback>
          <p:grpSp>
            <p:nvGrpSpPr>
              <p:cNvPr id="5" name="Summary Zoom 4">
                <a:extLst>
                  <a:ext uri="{FF2B5EF4-FFF2-40B4-BE49-F238E27FC236}">
                    <a16:creationId xmlns:a16="http://schemas.microsoft.com/office/drawing/2014/main" id="{5C64D51A-6839-1777-DF46-6EABAB781633}"/>
                  </a:ext>
                </a:extLst>
              </p:cNvPr>
              <p:cNvGrpSpPr>
                <a:grpSpLocks noGrp="1" noUngrp="1" noRot="1" noChangeAspect="1" noMove="1" noResize="1"/>
              </p:cNvGrpSpPr>
              <p:nvPr/>
            </p:nvGrpSpPr>
            <p:grpSpPr>
              <a:xfrm>
                <a:off x="0" y="1825625"/>
                <a:ext cx="12192000" cy="4351338"/>
                <a:chOff x="0" y="1825625"/>
                <a:chExt cx="12192000" cy="4351338"/>
              </a:xfrm>
            </p:grpSpPr>
            <p:pic>
              <p:nvPicPr>
                <p:cNvPr id="6" name="Picture 6">
                  <a:hlinkClick r:id="rId5" action="ppaction://hlinksldjump"/>
                </p:cNvPr>
                <p:cNvPicPr>
                  <a:picLocks noSelect="1" noRot="1" noChangeAspect="1" noMove="1" noResize="1" noEditPoints="1" noAdjustHandles="1" noChangeArrowheads="1" noChangeShapeType="1"/>
                </p:cNvPicPr>
                <p:nvPr/>
              </p:nvPicPr>
              <p:blipFill>
                <a:blip r:embed="rId2"/>
                <a:stretch>
                  <a:fillRect/>
                </a:stretch>
              </p:blipFill>
              <p:spPr>
                <a:xfrm>
                  <a:off x="472440" y="2972594"/>
                  <a:ext cx="3657600" cy="2057400"/>
                </a:xfrm>
                <a:prstGeom prst="rect">
                  <a:avLst/>
                </a:prstGeom>
                <a:solidFill>
                  <a:schemeClr val="accent3">
                    <a:lumMod val="20000"/>
                    <a:lumOff val="80000"/>
                  </a:schemeClr>
                </a:solidFill>
                <a:effectLst>
                  <a:outerShdw blurRad="50800" dist="38100" dir="18900000" algn="bl" rotWithShape="0">
                    <a:prstClr val="black">
                      <a:alpha val="40000"/>
                    </a:prstClr>
                  </a:outerShdw>
                </a:effectLst>
              </p:spPr>
            </p:pic>
            <p:pic>
              <p:nvPicPr>
                <p:cNvPr id="7" name="Picture 7">
                  <a:hlinkClick r:id="rId6" action="ppaction://hlinksldjump"/>
                </p:cNvPr>
                <p:cNvPicPr>
                  <a:picLocks noSelect="1" noRot="1" noChangeAspect="1" noMove="1" noResize="1" noEditPoints="1" noAdjustHandles="1" noChangeArrowheads="1" noChangeShapeType="1"/>
                </p:cNvPicPr>
                <p:nvPr/>
              </p:nvPicPr>
              <p:blipFill>
                <a:blip r:embed="rId3"/>
                <a:stretch>
                  <a:fillRect/>
                </a:stretch>
              </p:blipFill>
              <p:spPr>
                <a:xfrm>
                  <a:off x="4267200" y="2972594"/>
                  <a:ext cx="3657600" cy="2057400"/>
                </a:xfrm>
                <a:prstGeom prst="rect">
                  <a:avLst/>
                </a:prstGeom>
                <a:solidFill>
                  <a:schemeClr val="accent3">
                    <a:lumMod val="20000"/>
                    <a:lumOff val="80000"/>
                  </a:schemeClr>
                </a:solidFill>
                <a:effectLst>
                  <a:outerShdw blurRad="50800" dist="38100" dir="18900000" algn="bl" rotWithShape="0">
                    <a:prstClr val="black">
                      <a:alpha val="40000"/>
                    </a:prstClr>
                  </a:outerShdw>
                </a:effectLst>
              </p:spPr>
            </p:pic>
            <p:pic>
              <p:nvPicPr>
                <p:cNvPr id="8" name="Picture 8">
                  <a:hlinkClick r:id="rId7" action="ppaction://hlinksldjump"/>
                </p:cNvPr>
                <p:cNvPicPr>
                  <a:picLocks noSelect="1" noRot="1" noChangeAspect="1" noMove="1" noResize="1" noEditPoints="1" noAdjustHandles="1" noChangeArrowheads="1" noChangeShapeType="1"/>
                </p:cNvPicPr>
                <p:nvPr/>
              </p:nvPicPr>
              <p:blipFill>
                <a:blip r:embed="rId4"/>
                <a:stretch>
                  <a:fillRect/>
                </a:stretch>
              </p:blipFill>
              <p:spPr>
                <a:xfrm>
                  <a:off x="8061960" y="2972594"/>
                  <a:ext cx="3657600" cy="2057400"/>
                </a:xfrm>
                <a:prstGeom prst="rect">
                  <a:avLst/>
                </a:prstGeom>
                <a:solidFill>
                  <a:schemeClr val="accent3">
                    <a:lumMod val="20000"/>
                    <a:lumOff val="80000"/>
                  </a:schemeClr>
                </a:solidFill>
                <a:effectLst>
                  <a:outerShdw blurRad="50800" dist="38100" dir="18900000" algn="bl" rotWithShape="0">
                    <a:prstClr val="black">
                      <a:alpha val="40000"/>
                    </a:prstClr>
                  </a:outerShdw>
                </a:effectLst>
              </p:spPr>
            </p:pic>
          </p:grpSp>
        </mc:Fallback>
      </mc:AlternateContent>
    </p:spTree>
    <p:extLst>
      <p:ext uri="{BB962C8B-B14F-4D97-AF65-F5344CB8AC3E}">
        <p14:creationId xmlns:p14="http://schemas.microsoft.com/office/powerpoint/2010/main" val="12800912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350C3E-2712-3463-1CC5-010BBCFDEDB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F170EF3-DC33-12B4-3180-07847A6C17CC}"/>
              </a:ext>
            </a:extLst>
          </p:cNvPr>
          <p:cNvSpPr>
            <a:spLocks noGrp="1"/>
          </p:cNvSpPr>
          <p:nvPr>
            <p:ph type="ctrTitle"/>
          </p:nvPr>
        </p:nvSpPr>
        <p:spPr/>
        <p:txBody>
          <a:bodyPr/>
          <a:lstStyle/>
          <a:p>
            <a:r>
              <a:rPr lang="en-US" dirty="0"/>
              <a:t>Data overview of SDC</a:t>
            </a:r>
          </a:p>
        </p:txBody>
      </p:sp>
      <p:sp>
        <p:nvSpPr>
          <p:cNvPr id="3" name="Subtitle 2">
            <a:extLst>
              <a:ext uri="{FF2B5EF4-FFF2-40B4-BE49-F238E27FC236}">
                <a16:creationId xmlns:a16="http://schemas.microsoft.com/office/drawing/2014/main" id="{5D84245C-4941-11C6-774E-48332B50B310}"/>
              </a:ext>
            </a:extLst>
          </p:cNvPr>
          <p:cNvSpPr>
            <a:spLocks noGrp="1"/>
          </p:cNvSpPr>
          <p:nvPr>
            <p:ph type="subTitle" idx="1"/>
          </p:nvPr>
        </p:nvSpPr>
        <p:spPr/>
        <p:txBody>
          <a:bodyPr/>
          <a:lstStyle/>
          <a:p>
            <a:r>
              <a:rPr lang="en-US" dirty="0"/>
              <a:t>Task T4.2: Risk profiling</a:t>
            </a:r>
          </a:p>
          <a:p>
            <a:r>
              <a:rPr lang="en-US" dirty="0"/>
              <a:t>Updated on 12.12.2024 by Vuong Pham</a:t>
            </a:r>
          </a:p>
        </p:txBody>
      </p:sp>
    </p:spTree>
    <p:extLst>
      <p:ext uri="{BB962C8B-B14F-4D97-AF65-F5344CB8AC3E}">
        <p14:creationId xmlns:p14="http://schemas.microsoft.com/office/powerpoint/2010/main" val="3937959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12D6AD-695E-B6CF-0BD4-DDEB71C081F6}"/>
              </a:ext>
            </a:extLst>
          </p:cNvPr>
          <p:cNvSpPr>
            <a:spLocks noGrp="1"/>
          </p:cNvSpPr>
          <p:nvPr>
            <p:ph type="title"/>
          </p:nvPr>
        </p:nvSpPr>
        <p:spPr>
          <a:xfrm>
            <a:off x="91440" y="82297"/>
            <a:ext cx="11262360" cy="694943"/>
          </a:xfrm>
        </p:spPr>
        <p:txBody>
          <a:bodyPr>
            <a:normAutofit fontScale="90000"/>
          </a:bodyPr>
          <a:lstStyle/>
          <a:p>
            <a:r>
              <a:rPr lang="en-US" dirty="0"/>
              <a:t>Administrative layers</a:t>
            </a:r>
          </a:p>
        </p:txBody>
      </p:sp>
      <p:sp>
        <p:nvSpPr>
          <p:cNvPr id="3" name="Content Placeholder 2">
            <a:extLst>
              <a:ext uri="{FF2B5EF4-FFF2-40B4-BE49-F238E27FC236}">
                <a16:creationId xmlns:a16="http://schemas.microsoft.com/office/drawing/2014/main" id="{7965BB0C-ED3E-948F-550A-B043F8A61F97}"/>
              </a:ext>
            </a:extLst>
          </p:cNvPr>
          <p:cNvSpPr>
            <a:spLocks noGrp="1"/>
          </p:cNvSpPr>
          <p:nvPr>
            <p:ph idx="1"/>
          </p:nvPr>
        </p:nvSpPr>
        <p:spPr>
          <a:xfrm>
            <a:off x="91440" y="1115568"/>
            <a:ext cx="2988644" cy="5084063"/>
          </a:xfrm>
        </p:spPr>
        <p:txBody>
          <a:bodyPr>
            <a:normAutofit/>
          </a:bodyPr>
          <a:lstStyle/>
          <a:p>
            <a:pPr marL="0" indent="0">
              <a:buNone/>
            </a:pPr>
            <a:r>
              <a:rPr lang="en-US" sz="2000" dirty="0" err="1"/>
              <a:t>split_dalmatia_county_border</a:t>
            </a:r>
            <a:r>
              <a:rPr lang="en-US" sz="2000" dirty="0"/>
              <a:t>" with the boundary of Split-Dalmatia County</a:t>
            </a:r>
          </a:p>
          <a:p>
            <a:pPr marL="0" indent="0">
              <a:buNone/>
            </a:pPr>
            <a:r>
              <a:rPr lang="en-US" sz="2000" dirty="0"/>
              <a:t>household-level shapefiles </a:t>
            </a:r>
          </a:p>
        </p:txBody>
      </p:sp>
      <p:pic>
        <p:nvPicPr>
          <p:cNvPr id="9" name="Picture 8">
            <a:extLst>
              <a:ext uri="{FF2B5EF4-FFF2-40B4-BE49-F238E27FC236}">
                <a16:creationId xmlns:a16="http://schemas.microsoft.com/office/drawing/2014/main" id="{49BFBD96-5D7B-F7DE-6BCC-497377B2501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3296975"/>
            <a:ext cx="5922064" cy="3543776"/>
          </a:xfrm>
          <a:prstGeom prst="rect">
            <a:avLst/>
          </a:prstGeom>
        </p:spPr>
      </p:pic>
      <p:pic>
        <p:nvPicPr>
          <p:cNvPr id="7" name="Picture 6">
            <a:extLst>
              <a:ext uri="{FF2B5EF4-FFF2-40B4-BE49-F238E27FC236}">
                <a16:creationId xmlns:a16="http://schemas.microsoft.com/office/drawing/2014/main" id="{CACDEDE5-551C-CB6E-7E83-39D905530700}"/>
              </a:ext>
            </a:extLst>
          </p:cNvPr>
          <p:cNvPicPr>
            <a:picLocks noChangeAspect="1"/>
          </p:cNvPicPr>
          <p:nvPr/>
        </p:nvPicPr>
        <p:blipFill>
          <a:blip r:embed="rId3"/>
          <a:stretch>
            <a:fillRect/>
          </a:stretch>
        </p:blipFill>
        <p:spPr>
          <a:xfrm>
            <a:off x="4317856" y="777241"/>
            <a:ext cx="7874144" cy="3669632"/>
          </a:xfrm>
          <a:prstGeom prst="rect">
            <a:avLst/>
          </a:prstGeom>
        </p:spPr>
      </p:pic>
    </p:spTree>
    <p:extLst>
      <p:ext uri="{BB962C8B-B14F-4D97-AF65-F5344CB8AC3E}">
        <p14:creationId xmlns:p14="http://schemas.microsoft.com/office/powerpoint/2010/main" val="388418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809EAA-48C5-1A21-107B-E383B76CE7C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56E1F9A-6BBD-B807-EA58-D595BEC39962}"/>
              </a:ext>
            </a:extLst>
          </p:cNvPr>
          <p:cNvSpPr>
            <a:spLocks noGrp="1"/>
          </p:cNvSpPr>
          <p:nvPr>
            <p:ph type="title"/>
          </p:nvPr>
        </p:nvSpPr>
        <p:spPr>
          <a:xfrm>
            <a:off x="91440" y="82297"/>
            <a:ext cx="11262360" cy="694943"/>
          </a:xfrm>
        </p:spPr>
        <p:txBody>
          <a:bodyPr>
            <a:normAutofit fontScale="90000"/>
          </a:bodyPr>
          <a:lstStyle/>
          <a:p>
            <a:r>
              <a:rPr lang="en-US" dirty="0" err="1"/>
              <a:t>settlements_population</a:t>
            </a:r>
            <a:endParaRPr lang="en-US" dirty="0"/>
          </a:p>
        </p:txBody>
      </p:sp>
      <p:sp>
        <p:nvSpPr>
          <p:cNvPr id="3" name="Content Placeholder 2">
            <a:extLst>
              <a:ext uri="{FF2B5EF4-FFF2-40B4-BE49-F238E27FC236}">
                <a16:creationId xmlns:a16="http://schemas.microsoft.com/office/drawing/2014/main" id="{8406F052-7032-E6B8-3DD3-B117C9D0FA12}"/>
              </a:ext>
            </a:extLst>
          </p:cNvPr>
          <p:cNvSpPr>
            <a:spLocks noGrp="1"/>
          </p:cNvSpPr>
          <p:nvPr>
            <p:ph idx="1"/>
          </p:nvPr>
        </p:nvSpPr>
        <p:spPr>
          <a:xfrm>
            <a:off x="91440" y="1115568"/>
            <a:ext cx="2988644" cy="5084063"/>
          </a:xfrm>
        </p:spPr>
        <p:txBody>
          <a:bodyPr>
            <a:normAutofit lnSpcReduction="10000"/>
          </a:bodyPr>
          <a:lstStyle/>
          <a:p>
            <a:pPr marL="0" indent="0">
              <a:buNone/>
            </a:pPr>
            <a:r>
              <a:rPr lang="en-US" sz="2000" dirty="0"/>
              <a:t>Vector layer "</a:t>
            </a:r>
            <a:r>
              <a:rPr lang="en-US" sz="2000" dirty="0" err="1"/>
              <a:t>settlements_population</a:t>
            </a:r>
            <a:r>
              <a:rPr lang="en-US" sz="2000" dirty="0"/>
              <a:t>" with the boundaries of settlements within Split-Dalmatia County, including population data for each settlement for 2011 and 2021</a:t>
            </a:r>
          </a:p>
          <a:p>
            <a:pPr marL="0" indent="0">
              <a:buNone/>
            </a:pPr>
            <a:r>
              <a:rPr lang="en-US" sz="2000" dirty="0">
                <a:solidFill>
                  <a:srgbClr val="FF0000"/>
                </a:solidFill>
              </a:rPr>
              <a:t>Maybe 2001 since they report only every 10 years. </a:t>
            </a:r>
          </a:p>
          <a:p>
            <a:pPr marL="0" indent="0">
              <a:buNone/>
            </a:pPr>
            <a:r>
              <a:rPr lang="en-US" sz="2000" dirty="0">
                <a:solidFill>
                  <a:srgbClr val="FF0000"/>
                </a:solidFill>
              </a:rPr>
              <a:t>@S: Split man and woman. </a:t>
            </a:r>
          </a:p>
          <a:p>
            <a:pPr marL="0" indent="0">
              <a:buNone/>
            </a:pPr>
            <a:r>
              <a:rPr lang="en-US" sz="2000" dirty="0">
                <a:solidFill>
                  <a:srgbClr val="FF0000"/>
                </a:solidFill>
              </a:rPr>
              <a:t>@D: Other global data might be available: age: 2000 – 2020</a:t>
            </a:r>
          </a:p>
          <a:p>
            <a:pPr marL="0" indent="0">
              <a:buNone/>
            </a:pPr>
            <a:r>
              <a:rPr lang="en-US" sz="2000" dirty="0">
                <a:solidFill>
                  <a:srgbClr val="FF0000"/>
                </a:solidFill>
              </a:rPr>
              <a:t>=&gt; Coping capacity level. </a:t>
            </a:r>
          </a:p>
        </p:txBody>
      </p:sp>
      <p:pic>
        <p:nvPicPr>
          <p:cNvPr id="5" name="Picture 4">
            <a:extLst>
              <a:ext uri="{FF2B5EF4-FFF2-40B4-BE49-F238E27FC236}">
                <a16:creationId xmlns:a16="http://schemas.microsoft.com/office/drawing/2014/main" id="{3D39C25C-1227-79A0-0B4D-5D8CCE5E187F}"/>
              </a:ext>
            </a:extLst>
          </p:cNvPr>
          <p:cNvPicPr>
            <a:picLocks noChangeAspect="1"/>
          </p:cNvPicPr>
          <p:nvPr/>
        </p:nvPicPr>
        <p:blipFill>
          <a:blip r:embed="rId3"/>
          <a:stretch>
            <a:fillRect/>
          </a:stretch>
        </p:blipFill>
        <p:spPr>
          <a:xfrm>
            <a:off x="3705726" y="744288"/>
            <a:ext cx="8394834" cy="6113712"/>
          </a:xfrm>
          <a:prstGeom prst="rect">
            <a:avLst/>
          </a:prstGeom>
        </p:spPr>
      </p:pic>
    </p:spTree>
    <p:extLst>
      <p:ext uri="{BB962C8B-B14F-4D97-AF65-F5344CB8AC3E}">
        <p14:creationId xmlns:p14="http://schemas.microsoft.com/office/powerpoint/2010/main" val="8939432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6187D8-3435-CF72-F46C-F55ABF6AFDE6}"/>
            </a:ext>
          </a:extLst>
        </p:cNvPr>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7C98A213-5994-475E-B327-DC6EC27FBA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83276029-E58B-E2D0-6AC5-59A731467CC1}"/>
              </a:ext>
            </a:extLst>
          </p:cNvPr>
          <p:cNvSpPr>
            <a:spLocks noGrp="1"/>
          </p:cNvSpPr>
          <p:nvPr>
            <p:ph idx="1"/>
          </p:nvPr>
        </p:nvSpPr>
        <p:spPr>
          <a:xfrm>
            <a:off x="0" y="1161913"/>
            <a:ext cx="10909643" cy="552659"/>
          </a:xfrm>
        </p:spPr>
        <p:txBody>
          <a:bodyPr vert="horz" lIns="91440" tIns="45720" rIns="91440" bIns="45720" rtlCol="0" anchor="ctr">
            <a:normAutofit/>
          </a:bodyPr>
          <a:lstStyle/>
          <a:p>
            <a:pPr marL="0" indent="0" algn="ctr">
              <a:buNone/>
            </a:pPr>
            <a:r>
              <a:rPr lang="en-US" sz="2200" dirty="0"/>
              <a:t>Floods with a high/medium/low probability of occurrence (RP = ~25, 100, 1000 years) </a:t>
            </a:r>
          </a:p>
        </p:txBody>
      </p:sp>
      <p:sp>
        <p:nvSpPr>
          <p:cNvPr id="15" name="sketch line">
            <a:extLst>
              <a:ext uri="{FF2B5EF4-FFF2-40B4-BE49-F238E27FC236}">
                <a16:creationId xmlns:a16="http://schemas.microsoft.com/office/drawing/2014/main" id="{4B030A0D-0DAD-4A99-89BB-419527D6A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89376" y="1800088"/>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41766351-4788-57DB-A452-CCB9CB989C77}"/>
              </a:ext>
            </a:extLst>
          </p:cNvPr>
          <p:cNvPicPr>
            <a:picLocks noChangeAspect="1"/>
          </p:cNvPicPr>
          <p:nvPr/>
        </p:nvPicPr>
        <p:blipFill>
          <a:blip r:embed="rId2"/>
          <a:stretch>
            <a:fillRect/>
          </a:stretch>
        </p:blipFill>
        <p:spPr>
          <a:xfrm>
            <a:off x="479681" y="2619784"/>
            <a:ext cx="3384038" cy="3600041"/>
          </a:xfrm>
          <a:prstGeom prst="rect">
            <a:avLst/>
          </a:prstGeom>
        </p:spPr>
      </p:pic>
      <p:pic>
        <p:nvPicPr>
          <p:cNvPr id="7" name="Picture 6">
            <a:extLst>
              <a:ext uri="{FF2B5EF4-FFF2-40B4-BE49-F238E27FC236}">
                <a16:creationId xmlns:a16="http://schemas.microsoft.com/office/drawing/2014/main" id="{0D3A0101-D391-62AF-E2EE-60686B9A96F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404676" y="2619784"/>
            <a:ext cx="3382647" cy="3600041"/>
          </a:xfrm>
          <a:prstGeom prst="rect">
            <a:avLst/>
          </a:prstGeom>
        </p:spPr>
      </p:pic>
      <p:pic>
        <p:nvPicPr>
          <p:cNvPr id="8" name="Picture 7">
            <a:extLst>
              <a:ext uri="{FF2B5EF4-FFF2-40B4-BE49-F238E27FC236}">
                <a16:creationId xmlns:a16="http://schemas.microsoft.com/office/drawing/2014/main" id="{741223D6-6A11-0515-976D-E75889B7B13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328281" y="2636325"/>
            <a:ext cx="3384038" cy="3566958"/>
          </a:xfrm>
          <a:prstGeom prst="rect">
            <a:avLst/>
          </a:prstGeom>
        </p:spPr>
      </p:pic>
      <p:sp>
        <p:nvSpPr>
          <p:cNvPr id="9" name="Title 1">
            <a:extLst>
              <a:ext uri="{FF2B5EF4-FFF2-40B4-BE49-F238E27FC236}">
                <a16:creationId xmlns:a16="http://schemas.microsoft.com/office/drawing/2014/main" id="{A0183722-F359-E621-4DA1-6504230CB4AB}"/>
              </a:ext>
            </a:extLst>
          </p:cNvPr>
          <p:cNvSpPr txBox="1">
            <a:spLocks/>
          </p:cNvSpPr>
          <p:nvPr/>
        </p:nvSpPr>
        <p:spPr>
          <a:xfrm>
            <a:off x="91440" y="82297"/>
            <a:ext cx="11262360" cy="69494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Floods with probabilities of occurrence </a:t>
            </a:r>
          </a:p>
        </p:txBody>
      </p:sp>
      <p:sp>
        <p:nvSpPr>
          <p:cNvPr id="2" name="TextBox 1">
            <a:extLst>
              <a:ext uri="{FF2B5EF4-FFF2-40B4-BE49-F238E27FC236}">
                <a16:creationId xmlns:a16="http://schemas.microsoft.com/office/drawing/2014/main" id="{DB089CC2-609B-7354-9B4B-246C66BD2958}"/>
              </a:ext>
            </a:extLst>
          </p:cNvPr>
          <p:cNvSpPr txBox="1"/>
          <p:nvPr/>
        </p:nvSpPr>
        <p:spPr>
          <a:xfrm>
            <a:off x="745750" y="6406371"/>
            <a:ext cx="8306376" cy="369332"/>
          </a:xfrm>
          <a:prstGeom prst="rect">
            <a:avLst/>
          </a:prstGeom>
          <a:noFill/>
        </p:spPr>
        <p:txBody>
          <a:bodyPr wrap="none" rtlCol="0">
            <a:spAutoFit/>
          </a:bodyPr>
          <a:lstStyle/>
          <a:p>
            <a:r>
              <a:rPr lang="en-US" dirty="0">
                <a:solidFill>
                  <a:srgbClr val="FF0000"/>
                </a:solidFill>
              </a:rPr>
              <a:t>Compare with the JRC data. They have several return periods. Uncertainty analysis</a:t>
            </a:r>
          </a:p>
        </p:txBody>
      </p:sp>
    </p:spTree>
    <p:extLst>
      <p:ext uri="{BB962C8B-B14F-4D97-AF65-F5344CB8AC3E}">
        <p14:creationId xmlns:p14="http://schemas.microsoft.com/office/powerpoint/2010/main" val="34329388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AFF5B0-6959-F110-4C9D-C00CEF8AF42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3E59928-C27B-367B-BB2D-B73C5BC99071}"/>
              </a:ext>
            </a:extLst>
          </p:cNvPr>
          <p:cNvSpPr>
            <a:spLocks noGrp="1"/>
          </p:cNvSpPr>
          <p:nvPr>
            <p:ph type="title"/>
          </p:nvPr>
        </p:nvSpPr>
        <p:spPr>
          <a:xfrm>
            <a:off x="91440" y="82297"/>
            <a:ext cx="11262360" cy="694943"/>
          </a:xfrm>
        </p:spPr>
        <p:txBody>
          <a:bodyPr>
            <a:normAutofit fontScale="90000"/>
          </a:bodyPr>
          <a:lstStyle/>
          <a:p>
            <a:r>
              <a:rPr lang="en-US" dirty="0"/>
              <a:t>Areas of Potentially (or NOT) Significant Flood Risks</a:t>
            </a:r>
          </a:p>
        </p:txBody>
      </p:sp>
      <p:sp>
        <p:nvSpPr>
          <p:cNvPr id="3" name="Content Placeholder 2">
            <a:extLst>
              <a:ext uri="{FF2B5EF4-FFF2-40B4-BE49-F238E27FC236}">
                <a16:creationId xmlns:a16="http://schemas.microsoft.com/office/drawing/2014/main" id="{5AB91995-C15C-C481-6985-818836AAD915}"/>
              </a:ext>
            </a:extLst>
          </p:cNvPr>
          <p:cNvSpPr>
            <a:spLocks noGrp="1"/>
          </p:cNvSpPr>
          <p:nvPr>
            <p:ph idx="1"/>
          </p:nvPr>
        </p:nvSpPr>
        <p:spPr>
          <a:xfrm>
            <a:off x="91440" y="1115569"/>
            <a:ext cx="12100560" cy="758952"/>
          </a:xfrm>
        </p:spPr>
        <p:txBody>
          <a:bodyPr>
            <a:normAutofit/>
          </a:bodyPr>
          <a:lstStyle/>
          <a:p>
            <a:pPr marL="0" indent="0">
              <a:buNone/>
            </a:pPr>
            <a:r>
              <a:rPr lang="en-US" sz="2000" dirty="0"/>
              <a:t>areas that has (NOT) been declared as "Areas of Potentially Significant Flood Risks" by the Preliminary Flood Risk Assessment 2018</a:t>
            </a:r>
          </a:p>
        </p:txBody>
      </p:sp>
      <p:pic>
        <p:nvPicPr>
          <p:cNvPr id="5" name="Picture 4">
            <a:extLst>
              <a:ext uri="{FF2B5EF4-FFF2-40B4-BE49-F238E27FC236}">
                <a16:creationId xmlns:a16="http://schemas.microsoft.com/office/drawing/2014/main" id="{516CF3F3-C5DF-1A97-492C-879364F24AF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69628" y="1920239"/>
            <a:ext cx="5617989" cy="4297682"/>
          </a:xfrm>
          <a:prstGeom prst="rect">
            <a:avLst/>
          </a:prstGeom>
        </p:spPr>
      </p:pic>
      <p:pic>
        <p:nvPicPr>
          <p:cNvPr id="4" name="Picture 3">
            <a:extLst>
              <a:ext uri="{FF2B5EF4-FFF2-40B4-BE49-F238E27FC236}">
                <a16:creationId xmlns:a16="http://schemas.microsoft.com/office/drawing/2014/main" id="{AED263EF-A855-4405-9D27-E6D86DB7B4A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327417" y="1920239"/>
            <a:ext cx="5511531" cy="4297682"/>
          </a:xfrm>
          <a:prstGeom prst="rect">
            <a:avLst/>
          </a:prstGeom>
        </p:spPr>
      </p:pic>
      <p:sp>
        <p:nvSpPr>
          <p:cNvPr id="6" name="TextBox 5">
            <a:extLst>
              <a:ext uri="{FF2B5EF4-FFF2-40B4-BE49-F238E27FC236}">
                <a16:creationId xmlns:a16="http://schemas.microsoft.com/office/drawing/2014/main" id="{FCFA26B1-375F-C37A-DCBB-A92C1D79913C}"/>
              </a:ext>
            </a:extLst>
          </p:cNvPr>
          <p:cNvSpPr txBox="1"/>
          <p:nvPr/>
        </p:nvSpPr>
        <p:spPr>
          <a:xfrm>
            <a:off x="745750" y="6406371"/>
            <a:ext cx="4435701" cy="369332"/>
          </a:xfrm>
          <a:prstGeom prst="rect">
            <a:avLst/>
          </a:prstGeom>
          <a:noFill/>
        </p:spPr>
        <p:txBody>
          <a:bodyPr wrap="none" rtlCol="0">
            <a:spAutoFit/>
          </a:bodyPr>
          <a:lstStyle/>
          <a:p>
            <a:r>
              <a:rPr lang="en-US" dirty="0">
                <a:solidFill>
                  <a:srgbClr val="FF0000"/>
                </a:solidFill>
              </a:rPr>
              <a:t>@S: check if they have new data, e.g., 2025</a:t>
            </a:r>
          </a:p>
        </p:txBody>
      </p:sp>
    </p:spTree>
    <p:extLst>
      <p:ext uri="{BB962C8B-B14F-4D97-AF65-F5344CB8AC3E}">
        <p14:creationId xmlns:p14="http://schemas.microsoft.com/office/powerpoint/2010/main" val="28616109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0732F3-EB44-80C2-A7CF-6935FB2A064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2E6E45E-4004-C641-6429-B676E4904514}"/>
              </a:ext>
            </a:extLst>
          </p:cNvPr>
          <p:cNvSpPr>
            <a:spLocks noGrp="1"/>
          </p:cNvSpPr>
          <p:nvPr>
            <p:ph type="title"/>
          </p:nvPr>
        </p:nvSpPr>
        <p:spPr>
          <a:xfrm>
            <a:off x="91440" y="82297"/>
            <a:ext cx="11262360" cy="694943"/>
          </a:xfrm>
        </p:spPr>
        <p:txBody>
          <a:bodyPr>
            <a:normAutofit fontScale="90000"/>
          </a:bodyPr>
          <a:lstStyle/>
          <a:p>
            <a:r>
              <a:rPr lang="en-US" dirty="0"/>
              <a:t>flood_embankment_2019</a:t>
            </a:r>
          </a:p>
        </p:txBody>
      </p:sp>
      <p:sp>
        <p:nvSpPr>
          <p:cNvPr id="3" name="Content Placeholder 2">
            <a:extLst>
              <a:ext uri="{FF2B5EF4-FFF2-40B4-BE49-F238E27FC236}">
                <a16:creationId xmlns:a16="http://schemas.microsoft.com/office/drawing/2014/main" id="{9B7E4726-8D0C-FD74-2A11-4D6E2738A692}"/>
              </a:ext>
            </a:extLst>
          </p:cNvPr>
          <p:cNvSpPr>
            <a:spLocks noGrp="1"/>
          </p:cNvSpPr>
          <p:nvPr>
            <p:ph idx="1"/>
          </p:nvPr>
        </p:nvSpPr>
        <p:spPr>
          <a:xfrm>
            <a:off x="91440" y="1115568"/>
            <a:ext cx="2988644" cy="5084063"/>
          </a:xfrm>
        </p:spPr>
        <p:txBody>
          <a:bodyPr>
            <a:normAutofit/>
          </a:bodyPr>
          <a:lstStyle/>
          <a:p>
            <a:pPr marL="0" indent="0">
              <a:buNone/>
            </a:pPr>
            <a:r>
              <a:rPr lang="en-US" sz="2000" dirty="0"/>
              <a:t>flood_embankment_2019" - the location of the flood embankment</a:t>
            </a:r>
          </a:p>
        </p:txBody>
      </p:sp>
      <p:pic>
        <p:nvPicPr>
          <p:cNvPr id="5" name="Picture 4">
            <a:extLst>
              <a:ext uri="{FF2B5EF4-FFF2-40B4-BE49-F238E27FC236}">
                <a16:creationId xmlns:a16="http://schemas.microsoft.com/office/drawing/2014/main" id="{8F4343F9-2902-B0B1-E7A9-266B5254EEB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477419" y="825392"/>
            <a:ext cx="6760557" cy="6032608"/>
          </a:xfrm>
          <a:prstGeom prst="rect">
            <a:avLst/>
          </a:prstGeom>
        </p:spPr>
      </p:pic>
    </p:spTree>
    <p:extLst>
      <p:ext uri="{BB962C8B-B14F-4D97-AF65-F5344CB8AC3E}">
        <p14:creationId xmlns:p14="http://schemas.microsoft.com/office/powerpoint/2010/main" val="22293161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34073C-4704-1A85-6E6B-44CD8D8FA86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2C78F7A-30F4-BCAC-7D32-0D8FF586E8D1}"/>
              </a:ext>
            </a:extLst>
          </p:cNvPr>
          <p:cNvSpPr>
            <a:spLocks noGrp="1"/>
          </p:cNvSpPr>
          <p:nvPr>
            <p:ph type="title"/>
          </p:nvPr>
        </p:nvSpPr>
        <p:spPr>
          <a:xfrm>
            <a:off x="91440" y="82297"/>
            <a:ext cx="11262360" cy="694943"/>
          </a:xfrm>
        </p:spPr>
        <p:txBody>
          <a:bodyPr>
            <a:normAutofit fontScale="90000"/>
          </a:bodyPr>
          <a:lstStyle/>
          <a:p>
            <a:r>
              <a:rPr lang="en-US" dirty="0"/>
              <a:t>Reported damages</a:t>
            </a:r>
          </a:p>
        </p:txBody>
      </p:sp>
      <p:sp>
        <p:nvSpPr>
          <p:cNvPr id="3" name="Content Placeholder 2">
            <a:extLst>
              <a:ext uri="{FF2B5EF4-FFF2-40B4-BE49-F238E27FC236}">
                <a16:creationId xmlns:a16="http://schemas.microsoft.com/office/drawing/2014/main" id="{7E25CA14-F935-402C-2D0B-326479E6B167}"/>
              </a:ext>
            </a:extLst>
          </p:cNvPr>
          <p:cNvSpPr>
            <a:spLocks noGrp="1"/>
          </p:cNvSpPr>
          <p:nvPr>
            <p:ph idx="1"/>
          </p:nvPr>
        </p:nvSpPr>
        <p:spPr>
          <a:xfrm>
            <a:off x="91440" y="1115568"/>
            <a:ext cx="2988644" cy="5084063"/>
          </a:xfrm>
        </p:spPr>
        <p:txBody>
          <a:bodyPr>
            <a:normAutofit fontScale="92500" lnSpcReduction="20000"/>
          </a:bodyPr>
          <a:lstStyle/>
          <a:p>
            <a:pPr marL="0" indent="0">
              <a:buNone/>
            </a:pPr>
            <a:r>
              <a:rPr lang="en-US" sz="2000" dirty="0"/>
              <a:t>We are sending you Excel tables ("2010.-2018. Reported damages" and "2019.-2023. Reported damages") containing data on reported damages at the </a:t>
            </a:r>
            <a:r>
              <a:rPr lang="en-US" sz="2000" dirty="0">
                <a:solidFill>
                  <a:srgbClr val="FF0000"/>
                </a:solidFill>
              </a:rPr>
              <a:t>county level </a:t>
            </a:r>
            <a:r>
              <a:rPr lang="en-US" sz="2000" dirty="0"/>
              <a:t>for the period from 2010 to 2023. For more </a:t>
            </a:r>
            <a:r>
              <a:rPr lang="en-US" sz="2000" dirty="0">
                <a:solidFill>
                  <a:srgbClr val="FF0000"/>
                </a:solidFill>
              </a:rPr>
              <a:t>detailed levels (</a:t>
            </a:r>
            <a:r>
              <a:rPr lang="en-US" sz="2000" b="1" u="sng" dirty="0">
                <a:solidFill>
                  <a:srgbClr val="FF0000"/>
                </a:solidFill>
              </a:rPr>
              <a:t>settlement</a:t>
            </a:r>
            <a:r>
              <a:rPr lang="en-US" sz="2000" dirty="0">
                <a:solidFill>
                  <a:srgbClr val="FF0000"/>
                </a:solidFill>
              </a:rPr>
              <a:t>) </a:t>
            </a:r>
            <a:r>
              <a:rPr lang="en-US" sz="2000" dirty="0"/>
              <a:t>of damage data, it is necessary to request the data, which we have done, and we'll send it to you as soon as we receive it</a:t>
            </a:r>
          </a:p>
          <a:p>
            <a:pPr>
              <a:buFont typeface="Symbol" panose="05050102010706020507" pitchFamily="18" charset="2"/>
              <a:buChar char="Þ"/>
            </a:pPr>
            <a:r>
              <a:rPr lang="en-US" sz="2000" dirty="0">
                <a:solidFill>
                  <a:srgbClr val="FF0000"/>
                </a:solidFill>
              </a:rPr>
              <a:t>@S: Yearly only. </a:t>
            </a:r>
          </a:p>
          <a:p>
            <a:pPr>
              <a:buFont typeface="Symbol" panose="05050102010706020507" pitchFamily="18" charset="2"/>
              <a:buChar char="Þ"/>
            </a:pPr>
            <a:r>
              <a:rPr lang="en-US" sz="2000" dirty="0">
                <a:solidFill>
                  <a:srgbClr val="FF0000"/>
                </a:solidFill>
              </a:rPr>
              <a:t>The finest cale is settlement level only but not building level. </a:t>
            </a:r>
          </a:p>
          <a:p>
            <a:pPr>
              <a:buFont typeface="Symbol" panose="05050102010706020507" pitchFamily="18" charset="2"/>
              <a:buChar char="Þ"/>
            </a:pPr>
            <a:r>
              <a:rPr lang="en-US" sz="2000" dirty="0">
                <a:solidFill>
                  <a:srgbClr val="FF0000"/>
                </a:solidFill>
              </a:rPr>
              <a:t> Possible to work at the building level. </a:t>
            </a:r>
          </a:p>
        </p:txBody>
      </p:sp>
      <p:pic>
        <p:nvPicPr>
          <p:cNvPr id="5" name="Picture 4">
            <a:extLst>
              <a:ext uri="{FF2B5EF4-FFF2-40B4-BE49-F238E27FC236}">
                <a16:creationId xmlns:a16="http://schemas.microsoft.com/office/drawing/2014/main" id="{AA9C88FA-2783-0AA7-EA0A-6B19A505C2B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952907" y="429768"/>
            <a:ext cx="6760557" cy="2850477"/>
          </a:xfrm>
          <a:prstGeom prst="rect">
            <a:avLst/>
          </a:prstGeom>
        </p:spPr>
      </p:pic>
      <p:pic>
        <p:nvPicPr>
          <p:cNvPr id="4" name="Picture 3">
            <a:extLst>
              <a:ext uri="{FF2B5EF4-FFF2-40B4-BE49-F238E27FC236}">
                <a16:creationId xmlns:a16="http://schemas.microsoft.com/office/drawing/2014/main" id="{31805CD3-3D15-422E-3F7A-CFCED4BED8C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952907" y="3718536"/>
            <a:ext cx="6760557" cy="2429901"/>
          </a:xfrm>
          <a:prstGeom prst="rect">
            <a:avLst/>
          </a:prstGeom>
        </p:spPr>
      </p:pic>
    </p:spTree>
    <p:extLst>
      <p:ext uri="{BB962C8B-B14F-4D97-AF65-F5344CB8AC3E}">
        <p14:creationId xmlns:p14="http://schemas.microsoft.com/office/powerpoint/2010/main" val="297615696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104</TotalTime>
  <Words>822</Words>
  <Application>Microsoft Office PowerPoint</Application>
  <PresentationFormat>Widescreen</PresentationFormat>
  <Paragraphs>67</Paragraphs>
  <Slides>19</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Aptos</vt:lpstr>
      <vt:lpstr>Aptos Display</vt:lpstr>
      <vt:lpstr>Arial</vt:lpstr>
      <vt:lpstr>Roboto</vt:lpstr>
      <vt:lpstr>Symbol</vt:lpstr>
      <vt:lpstr>Office Theme</vt:lpstr>
      <vt:lpstr>[DesirMED] - WP4 - Cross update T4.1 and T4.2 </vt:lpstr>
      <vt:lpstr>Table of content</vt:lpstr>
      <vt:lpstr>Data overview of SDC</vt:lpstr>
      <vt:lpstr>Administrative layers</vt:lpstr>
      <vt:lpstr>settlements_population</vt:lpstr>
      <vt:lpstr>PowerPoint Presentation</vt:lpstr>
      <vt:lpstr>Areas of Potentially (or NOT) Significant Flood Risks</vt:lpstr>
      <vt:lpstr>flood_embankment_2019</vt:lpstr>
      <vt:lpstr>Reported damages</vt:lpstr>
      <vt:lpstr>A ML approach to evaluate coastal risks related to extreme weather events in the Veneto region (Italy)</vt:lpstr>
      <vt:lpstr>A ML approach to evaluate coastal risks related to extreme weather events in the Veneto region (Italy)</vt:lpstr>
      <vt:lpstr>Progress of landscape achetyes</vt:lpstr>
      <vt:lpstr>Github platform by Deltares</vt:lpstr>
      <vt:lpstr>Github platform by Deltares</vt:lpstr>
      <vt:lpstr>Github platform by Deltares</vt:lpstr>
      <vt:lpstr>Note</vt:lpstr>
      <vt:lpstr>Potential collaboration between T4.1 and T4.2</vt:lpstr>
      <vt:lpstr>T4.1 and T4.2</vt:lpstr>
      <vt:lpstr>Next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Vuong Pham</dc:creator>
  <cp:lastModifiedBy>Vuong Pham</cp:lastModifiedBy>
  <cp:revision>40</cp:revision>
  <dcterms:created xsi:type="dcterms:W3CDTF">2024-12-13T14:32:47Z</dcterms:created>
  <dcterms:modified xsi:type="dcterms:W3CDTF">2024-12-20T10:09:33Z</dcterms:modified>
</cp:coreProperties>
</file>